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4"/>
  </p:sldMasterIdLst>
  <p:notesMasterIdLst>
    <p:notesMasterId r:id="rId86"/>
  </p:notesMasterIdLst>
  <p:handoutMasterIdLst>
    <p:handoutMasterId r:id="rId87"/>
  </p:handoutMasterIdLst>
  <p:sldIdLst>
    <p:sldId id="360" r:id="rId5"/>
    <p:sldId id="361" r:id="rId6"/>
    <p:sldId id="446" r:id="rId7"/>
    <p:sldId id="391" r:id="rId8"/>
    <p:sldId id="392" r:id="rId9"/>
    <p:sldId id="394" r:id="rId10"/>
    <p:sldId id="395" r:id="rId11"/>
    <p:sldId id="396" r:id="rId12"/>
    <p:sldId id="416" r:id="rId13"/>
    <p:sldId id="428" r:id="rId14"/>
    <p:sldId id="429" r:id="rId15"/>
    <p:sldId id="430" r:id="rId16"/>
    <p:sldId id="431" r:id="rId17"/>
    <p:sldId id="433" r:id="rId18"/>
    <p:sldId id="432" r:id="rId19"/>
    <p:sldId id="435" r:id="rId20"/>
    <p:sldId id="459" r:id="rId21"/>
    <p:sldId id="461" r:id="rId22"/>
    <p:sldId id="460" r:id="rId23"/>
    <p:sldId id="445" r:id="rId24"/>
    <p:sldId id="447" r:id="rId25"/>
    <p:sldId id="448" r:id="rId26"/>
    <p:sldId id="452" r:id="rId27"/>
    <p:sldId id="453" r:id="rId28"/>
    <p:sldId id="454" r:id="rId29"/>
    <p:sldId id="456" r:id="rId30"/>
    <p:sldId id="457" r:id="rId31"/>
    <p:sldId id="458" r:id="rId32"/>
    <p:sldId id="462" r:id="rId33"/>
    <p:sldId id="508" r:id="rId34"/>
    <p:sldId id="507" r:id="rId35"/>
    <p:sldId id="474" r:id="rId36"/>
    <p:sldId id="464" r:id="rId37"/>
    <p:sldId id="463" r:id="rId38"/>
    <p:sldId id="475" r:id="rId39"/>
    <p:sldId id="476" r:id="rId40"/>
    <p:sldId id="477" r:id="rId41"/>
    <p:sldId id="478" r:id="rId42"/>
    <p:sldId id="479" r:id="rId43"/>
    <p:sldId id="482" r:id="rId44"/>
    <p:sldId id="511" r:id="rId45"/>
    <p:sldId id="515" r:id="rId46"/>
    <p:sldId id="494" r:id="rId47"/>
    <p:sldId id="495" r:id="rId48"/>
    <p:sldId id="496" r:id="rId49"/>
    <p:sldId id="497" r:id="rId50"/>
    <p:sldId id="509" r:id="rId51"/>
    <p:sldId id="467" r:id="rId52"/>
    <p:sldId id="505" r:id="rId53"/>
    <p:sldId id="489" r:id="rId54"/>
    <p:sldId id="506" r:id="rId55"/>
    <p:sldId id="468" r:id="rId56"/>
    <p:sldId id="510" r:id="rId57"/>
    <p:sldId id="498" r:id="rId58"/>
    <p:sldId id="499" r:id="rId59"/>
    <p:sldId id="472" r:id="rId60"/>
    <p:sldId id="473" r:id="rId61"/>
    <p:sldId id="465" r:id="rId62"/>
    <p:sldId id="466" r:id="rId63"/>
    <p:sldId id="481" r:id="rId64"/>
    <p:sldId id="480" r:id="rId65"/>
    <p:sldId id="488" r:id="rId66"/>
    <p:sldId id="483" r:id="rId67"/>
    <p:sldId id="491" r:id="rId68"/>
    <p:sldId id="492" r:id="rId69"/>
    <p:sldId id="493" r:id="rId70"/>
    <p:sldId id="490" r:id="rId71"/>
    <p:sldId id="500" r:id="rId72"/>
    <p:sldId id="501" r:id="rId73"/>
    <p:sldId id="502" r:id="rId74"/>
    <p:sldId id="503" r:id="rId75"/>
    <p:sldId id="504" r:id="rId76"/>
    <p:sldId id="484" r:id="rId77"/>
    <p:sldId id="485" r:id="rId78"/>
    <p:sldId id="486" r:id="rId79"/>
    <p:sldId id="512" r:id="rId80"/>
    <p:sldId id="513" r:id="rId81"/>
    <p:sldId id="516" r:id="rId82"/>
    <p:sldId id="517" r:id="rId83"/>
    <p:sldId id="518" r:id="rId84"/>
    <p:sldId id="265" r:id="rId85"/>
  </p:sldIdLst>
  <p:sldSz cx="9144000" cy="5143500" type="screen16x9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3">
          <p15:clr>
            <a:srgbClr val="A4A3A4"/>
          </p15:clr>
        </p15:guide>
        <p15:guide id="2" orient="horz" pos="666">
          <p15:clr>
            <a:srgbClr val="A4A3A4"/>
          </p15:clr>
        </p15:guide>
        <p15:guide id="3" pos="5552">
          <p15:clr>
            <a:srgbClr val="A4A3A4"/>
          </p15:clr>
        </p15:guide>
        <p15:guide id="4" pos="224">
          <p15:clr>
            <a:srgbClr val="A4A3A4"/>
          </p15:clr>
        </p15:guide>
        <p15:guide id="5" orient="horz" pos="2471">
          <p15:clr>
            <a:srgbClr val="A4A3A4"/>
          </p15:clr>
        </p15:guide>
        <p15:guide id="6" orient="horz" pos="584">
          <p15:clr>
            <a:srgbClr val="A4A3A4"/>
          </p15:clr>
        </p15:guide>
        <p15:guide id="7" orient="horz" pos="1525">
          <p15:clr>
            <a:srgbClr val="A4A3A4"/>
          </p15:clr>
        </p15:guide>
        <p15:guide id="8" orient="horz" pos="176">
          <p15:clr>
            <a:srgbClr val="A4A3A4"/>
          </p15:clr>
        </p15:guide>
        <p15:guide id="9" orient="horz" pos="638">
          <p15:clr>
            <a:srgbClr val="A4A3A4"/>
          </p15:clr>
        </p15:guide>
        <p15:guide id="10" orient="horz" pos="3151">
          <p15:clr>
            <a:srgbClr val="A4A3A4"/>
          </p15:clr>
        </p15:guide>
        <p15:guide id="11" orient="horz" pos="2640">
          <p15:clr>
            <a:srgbClr val="A4A3A4"/>
          </p15:clr>
        </p15:guide>
        <p15:guide id="12" pos="5534">
          <p15:clr>
            <a:srgbClr val="A4A3A4"/>
          </p15:clr>
        </p15:guide>
        <p15:guide id="13" pos="226">
          <p15:clr>
            <a:srgbClr val="A4A3A4"/>
          </p15:clr>
        </p15:guide>
        <p15:guide id="14" pos="2970">
          <p15:clr>
            <a:srgbClr val="A4A3A4"/>
          </p15:clr>
        </p15:guide>
        <p15:guide id="15" pos="476">
          <p15:clr>
            <a:srgbClr val="A4A3A4"/>
          </p15:clr>
        </p15:guide>
        <p15:guide id="16" pos="27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87888A"/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96" autoAdjust="0"/>
    <p:restoredTop sz="94600" autoAdjust="0"/>
  </p:normalViewPr>
  <p:slideViewPr>
    <p:cSldViewPr snapToGrid="0">
      <p:cViewPr varScale="1">
        <p:scale>
          <a:sx n="90" d="100"/>
          <a:sy n="90" d="100"/>
        </p:scale>
        <p:origin x="208" y="1336"/>
      </p:cViewPr>
      <p:guideLst>
        <p:guide orient="horz" pos="2723"/>
        <p:guide orient="horz" pos="666"/>
        <p:guide pos="5552"/>
        <p:guide pos="224"/>
        <p:guide orient="horz" pos="2471"/>
        <p:guide orient="horz" pos="584"/>
        <p:guide orient="horz" pos="1525"/>
        <p:guide orient="horz" pos="176"/>
        <p:guide orient="horz" pos="638"/>
        <p:guide orient="horz" pos="3151"/>
        <p:guide orient="horz" pos="2640"/>
        <p:guide pos="5534"/>
        <p:guide pos="226"/>
        <p:guide pos="2970"/>
        <p:guide pos="476"/>
        <p:guide pos="27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-2712" y="-77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heme" Target="theme/them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t>01.03.18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143000" y="0"/>
            <a:ext cx="9139238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40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629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7041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Twitter_Blog_DOAG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/>
          </p:nvPr>
        </p:nvSpPr>
        <p:spPr bwMode="auto">
          <a:xfrm>
            <a:off x="240465" y="280908"/>
            <a:ext cx="8544760" cy="4032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tx1"/>
                </a:solidFill>
                <a:effectLst/>
              </a:defRPr>
            </a:lvl1pPr>
          </a:lstStyle>
          <a:p>
            <a:endParaRPr lang="de-CH" noProof="0" dirty="0"/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chemeClr val="tx1"/>
                </a:solidFill>
                <a:effectLst/>
              </a:defRPr>
            </a:lvl1pPr>
          </a:lstStyle>
          <a:p>
            <a:pPr lvl="0"/>
            <a:endParaRPr lang="de-CH" noProof="0" dirty="0"/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634961" y="3686298"/>
            <a:ext cx="2178577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@Twitter</a:t>
            </a:r>
            <a:endParaRPr lang="de-CH" noProof="0" dirty="0"/>
          </a:p>
        </p:txBody>
      </p:sp>
      <p:sp>
        <p:nvSpPr>
          <p:cNvPr id="14" name="Textplatzhalt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3131977" y="3686298"/>
            <a:ext cx="2178577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doag2017</a:t>
            </a:r>
          </a:p>
        </p:txBody>
      </p:sp>
      <p:pic>
        <p:nvPicPr>
          <p:cNvPr id="15" name="Bild 14" descr="Trivadis_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65" y="4582161"/>
            <a:ext cx="1457324" cy="42005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5"/>
          </p:nvPr>
        </p:nvSpPr>
        <p:spPr bwMode="auto">
          <a:xfrm>
            <a:off x="634065" y="928800"/>
            <a:ext cx="1104900" cy="839561"/>
          </a:xfrm>
          <a:solidFill>
            <a:schemeClr val="accent2"/>
          </a:solidFill>
        </p:spPr>
        <p:txBody>
          <a:bodyPr lIns="72000" tIns="72000" rIns="72000" bIns="72000" anchor="ctr" anchorCtr="0"/>
          <a:lstStyle>
            <a:lvl1pPr>
              <a:lnSpc>
                <a:spcPts val="1500"/>
              </a:lnSpc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</p:txBody>
      </p:sp>
      <p:sp>
        <p:nvSpPr>
          <p:cNvPr id="10" name="Bildplatzhalter 1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1914699" y="939686"/>
            <a:ext cx="1104900" cy="828675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CH" noProof="0" dirty="0"/>
              <a:t>Text</a:t>
            </a:r>
          </a:p>
        </p:txBody>
      </p:sp>
      <p:sp>
        <p:nvSpPr>
          <p:cNvPr id="11" name="Bildplatzhalter 12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195332" y="939686"/>
            <a:ext cx="1104900" cy="828675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CH" noProof="0" dirty="0"/>
              <a:t>Text</a:t>
            </a:r>
          </a:p>
        </p:txBody>
      </p:sp>
      <p:sp>
        <p:nvSpPr>
          <p:cNvPr id="12" name="Inhaltsplatzhalter 6"/>
          <p:cNvSpPr>
            <a:spLocks noGrp="1"/>
          </p:cNvSpPr>
          <p:nvPr>
            <p:ph sz="quarter" idx="13"/>
          </p:nvPr>
        </p:nvSpPr>
        <p:spPr>
          <a:xfrm>
            <a:off x="634066" y="1952522"/>
            <a:ext cx="3666166" cy="2468277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Inhaltsplatzhalter 6"/>
          <p:cNvSpPr>
            <a:spLocks noGrp="1"/>
          </p:cNvSpPr>
          <p:nvPr>
            <p:ph sz="quarter" idx="18"/>
          </p:nvPr>
        </p:nvSpPr>
        <p:spPr>
          <a:xfrm>
            <a:off x="4505914" y="928800"/>
            <a:ext cx="4279311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634065" y="127800"/>
            <a:ext cx="8151160" cy="7212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823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634065" y="2611565"/>
            <a:ext cx="8151160" cy="4891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634065" y="927100"/>
            <a:ext cx="8151160" cy="4891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8651" y="1494267"/>
            <a:ext cx="8156574" cy="95677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6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8651" y="3207073"/>
            <a:ext cx="8156574" cy="95677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6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141304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folie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634065" y="927099"/>
            <a:ext cx="8151160" cy="246015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8651" y="3464026"/>
            <a:ext cx="8156574" cy="95677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6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9676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Diagramm/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3907" y="1334656"/>
            <a:ext cx="8141318" cy="287063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43907" y="927100"/>
            <a:ext cx="8141318" cy="381385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690564" y="4281440"/>
            <a:ext cx="5613254" cy="267470"/>
          </a:xfrm>
        </p:spPr>
        <p:txBody>
          <a:bodyPr lIns="72000" tIns="72000" rIns="72000" bIns="72000" anchor="t" anchorCtr="0">
            <a:noAutofit/>
          </a:bodyPr>
          <a:lstStyle>
            <a:lvl1pPr>
              <a:lnSpc>
                <a:spcPts val="1000"/>
              </a:lnSpc>
              <a:defRPr sz="1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62663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2562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tere Informati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614613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349971" y="234726"/>
            <a:ext cx="6490100" cy="477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600"/>
              </a:lnSpc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Weitere Informationen…</a:t>
            </a:r>
          </a:p>
        </p:txBody>
      </p:sp>
      <p:sp>
        <p:nvSpPr>
          <p:cNvPr id="13" name="Inhaltsplatzhalter 6"/>
          <p:cNvSpPr>
            <a:spLocks noGrp="1"/>
          </p:cNvSpPr>
          <p:nvPr>
            <p:ph sz="quarter" idx="18"/>
          </p:nvPr>
        </p:nvSpPr>
        <p:spPr>
          <a:xfrm>
            <a:off x="255839" y="2632170"/>
            <a:ext cx="8529386" cy="178862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9459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 ein Referent_Twi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164806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6" y="280908"/>
            <a:ext cx="8544759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Fragen und Antworten…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8"/>
            <a:ext cx="8538414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Name Referent</a:t>
            </a:r>
          </a:p>
          <a:p>
            <a:pPr lvl="0"/>
            <a:r>
              <a:rPr lang="de-CH" noProof="0" dirty="0"/>
              <a:t>Titel Referent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6" y="1535520"/>
            <a:ext cx="4187072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Tel. +00 00 000 00 00</a:t>
            </a:r>
          </a:p>
          <a:p>
            <a:pPr lvl="0"/>
            <a:r>
              <a:rPr lang="de-CH" noProof="0" dirty="0"/>
              <a:t>vorname.name@trivadis.com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634961" y="3694113"/>
            <a:ext cx="2658309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@</a:t>
            </a:r>
            <a:r>
              <a:rPr lang="de-CH" noProof="0" dirty="0" err="1"/>
              <a:t>trivadis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4055739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 ein Referent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171950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61274" y="280908"/>
            <a:ext cx="8523952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Fragen und Antworten…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8"/>
            <a:ext cx="8538414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Name Referent</a:t>
            </a:r>
          </a:p>
          <a:p>
            <a:pPr lvl="0"/>
            <a:r>
              <a:rPr lang="de-CH" noProof="0" dirty="0"/>
              <a:t>Titel Referent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6" y="1535520"/>
            <a:ext cx="4187072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Tel. +00 00 000 00 00</a:t>
            </a:r>
          </a:p>
          <a:p>
            <a:pPr lvl="0"/>
            <a:r>
              <a:rPr lang="de-CH" noProof="0" dirty="0"/>
              <a:t>vorname.name@trivadis.com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634962" y="3694113"/>
            <a:ext cx="2197886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@</a:t>
            </a:r>
            <a:r>
              <a:rPr lang="de-CH" noProof="0" dirty="0" err="1"/>
              <a:t>trivadis</a:t>
            </a:r>
            <a:endParaRPr lang="de-CH" noProof="0" dirty="0"/>
          </a:p>
        </p:txBody>
      </p:sp>
      <p:sp>
        <p:nvSpPr>
          <p:cNvPr id="17" name="Textplatzhalt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3361765" y="3694113"/>
            <a:ext cx="3487270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42462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_zwei_Refer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036219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6" y="280908"/>
            <a:ext cx="8544759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Fragen und Antworten…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8"/>
            <a:ext cx="4180727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Name Referent</a:t>
            </a:r>
          </a:p>
          <a:p>
            <a:pPr lvl="0"/>
            <a:r>
              <a:rPr lang="de-CH" noProof="0" dirty="0"/>
              <a:t>Titel Referent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6" y="1535520"/>
            <a:ext cx="4187072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Tel. +00 00 000 00 00</a:t>
            </a:r>
          </a:p>
          <a:p>
            <a:pPr lvl="0"/>
            <a:r>
              <a:rPr lang="de-CH" noProof="0" dirty="0"/>
              <a:t>vorname.name@trivadis.com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596890" y="731608"/>
            <a:ext cx="4188336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Name Referent</a:t>
            </a:r>
          </a:p>
          <a:p>
            <a:pPr lvl="0"/>
            <a:r>
              <a:rPr lang="de-CH" noProof="0" dirty="0"/>
              <a:t>Titel Referent</a:t>
            </a:r>
          </a:p>
        </p:txBody>
      </p:sp>
      <p:sp>
        <p:nvSpPr>
          <p:cNvPr id="17" name="Textplatzhalt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4590544" y="1533980"/>
            <a:ext cx="4194681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Tel. +00 00 000 00 00</a:t>
            </a:r>
          </a:p>
          <a:p>
            <a:pPr lvl="0"/>
            <a:r>
              <a:rPr lang="de-CH" noProof="0" dirty="0"/>
              <a:t>vorname.name@trivadis.com</a:t>
            </a:r>
          </a:p>
        </p:txBody>
      </p:sp>
    </p:spTree>
    <p:extLst>
      <p:ext uri="{BB962C8B-B14F-4D97-AF65-F5344CB8AC3E}">
        <p14:creationId xmlns:p14="http://schemas.microsoft.com/office/powerpoint/2010/main" val="3603682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tiv + Head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ild_1_16zu9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9144000" cy="3921125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5F83CEF-FF64-AB43-BB11-D3EC74EF46DA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225833" y="183788"/>
            <a:ext cx="8885742" cy="49358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3800"/>
              </a:lnSpc>
              <a:spcBef>
                <a:spcPts val="0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  <a:lvl2pPr marL="0" indent="0">
              <a:lnSpc>
                <a:spcPts val="3100"/>
              </a:lnSpc>
              <a:spcBef>
                <a:spcPts val="0"/>
              </a:spcBef>
              <a:buFontTx/>
              <a:buNone/>
              <a:defRPr sz="2500" b="1" i="0" baseline="0">
                <a:solidFill>
                  <a:schemeClr val="bg1"/>
                </a:solidFill>
                <a:effectLst>
                  <a:outerShdw blurRad="180975" dist="508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237161" y="663796"/>
            <a:ext cx="8546477" cy="99955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3000"/>
              </a:lnSpc>
              <a:spcBef>
                <a:spcPts val="0"/>
              </a:spcBef>
              <a:buFontTx/>
              <a:buNone/>
              <a:defRPr sz="25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4905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164806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5" y="280908"/>
            <a:ext cx="8544760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pic>
        <p:nvPicPr>
          <p:cNvPr id="9" name="Bild 8" descr="TRI_Niederlassungen_2-zeilig_D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77" y="4702549"/>
            <a:ext cx="7029639" cy="306271"/>
          </a:xfrm>
          <a:prstGeom prst="rect">
            <a:avLst/>
          </a:prstGeom>
        </p:spPr>
      </p:pic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634961" y="3694113"/>
            <a:ext cx="2658309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@Twitter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838312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Text 1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Kafka Connect &amp; Streams - the Ecosystem around Kafka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7515" y="927105"/>
            <a:ext cx="8142472" cy="326548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92660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171950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5" y="280908"/>
            <a:ext cx="8544760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pic>
        <p:nvPicPr>
          <p:cNvPr id="9" name="Bild 8" descr="TRI_Niederlassungen_2-zeilig_D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77" y="4702549"/>
            <a:ext cx="7029639" cy="306271"/>
          </a:xfrm>
          <a:prstGeom prst="rect">
            <a:avLst/>
          </a:prstGeom>
        </p:spPr>
      </p:pic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634962" y="3694113"/>
            <a:ext cx="2197886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@Twitter</a:t>
            </a:r>
            <a:endParaRPr lang="de-CH" noProof="0" dirty="0"/>
          </a:p>
        </p:txBody>
      </p:sp>
      <p:sp>
        <p:nvSpPr>
          <p:cNvPr id="14" name="Textplatzhalt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3361765" y="3694113"/>
            <a:ext cx="3487270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1923137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000500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5" y="280908"/>
            <a:ext cx="8544760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pic>
        <p:nvPicPr>
          <p:cNvPr id="9" name="Bild 8" descr="TRI_Niederlassungen_2-zeilig_D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77" y="4702549"/>
            <a:ext cx="7029639" cy="3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8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021931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223011"/>
            <a:ext cx="8428038" cy="976646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 algn="ctr">
              <a:lnSpc>
                <a:spcPts val="4560"/>
              </a:lnSpc>
              <a:spcBef>
                <a:spcPts val="912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Kapitelname</a:t>
            </a:r>
          </a:p>
        </p:txBody>
      </p:sp>
    </p:spTree>
    <p:extLst>
      <p:ext uri="{BB962C8B-B14F-4D97-AF65-F5344CB8AC3E}">
        <p14:creationId xmlns:p14="http://schemas.microsoft.com/office/powerpoint/2010/main" val="2322846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643907" y="923597"/>
            <a:ext cx="8141318" cy="3491999"/>
          </a:xfrm>
        </p:spPr>
        <p:txBody>
          <a:bodyPr/>
          <a:lstStyle>
            <a:lvl1pPr marL="342000" indent="-342000">
              <a:lnSpc>
                <a:spcPts val="1900"/>
              </a:lnSpc>
              <a:buClr>
                <a:srgbClr val="666666"/>
              </a:buClr>
              <a:buFont typeface="+mj-lt"/>
              <a:buAutoNum type="arabicPeriod"/>
              <a:defRPr lang="de-DE" sz="1600" b="1" i="0" dirty="0" smtClean="0"/>
            </a:lvl1pPr>
            <a:lvl2pPr marL="504000" indent="-180000">
              <a:lnSpc>
                <a:spcPts val="1900"/>
              </a:lnSpc>
              <a:spcBef>
                <a:spcPts val="0"/>
              </a:spcBef>
              <a:buClr>
                <a:schemeClr val="tx1"/>
              </a:buClr>
              <a:buSzPct val="90000"/>
              <a:defRPr lang="de-DE" sz="1600" baseline="0" dirty="0" smtClean="0">
                <a:solidFill>
                  <a:srgbClr val="666666"/>
                </a:solidFill>
              </a:defRPr>
            </a:lvl2pPr>
            <a:lvl3pPr marL="324000" indent="0">
              <a:spcBef>
                <a:spcPts val="0"/>
              </a:spcBef>
              <a:spcAft>
                <a:spcPts val="0"/>
              </a:spcAft>
              <a:buNone/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de-CH" noProof="0" dirty="0"/>
              <a:t>Erste Überschrift</a:t>
            </a:r>
          </a:p>
          <a:p>
            <a:pPr lvl="1"/>
            <a:r>
              <a:rPr lang="de-CH" noProof="0" dirty="0"/>
              <a:t>Erster Eintrag</a:t>
            </a:r>
          </a:p>
          <a:p>
            <a:pPr lvl="1"/>
            <a:r>
              <a:rPr lang="de-CH" noProof="0" dirty="0"/>
              <a:t>Zweiter Eintrag</a:t>
            </a:r>
          </a:p>
        </p:txBody>
      </p:sp>
    </p:spTree>
    <p:extLst>
      <p:ext uri="{BB962C8B-B14F-4D97-AF65-F5344CB8AC3E}">
        <p14:creationId xmlns:p14="http://schemas.microsoft.com/office/powerpoint/2010/main" val="463772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1063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1545089" y="4809038"/>
            <a:ext cx="5055735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8136134" cy="3491999"/>
          </a:xfrm>
        </p:spPr>
        <p:txBody>
          <a:bodyPr/>
          <a:lstStyle>
            <a:lvl4pPr marL="674688" indent="-182563">
              <a:tabLst/>
              <a:defRPr/>
            </a:lvl4pPr>
            <a:lvl5pPr marL="852488" indent="-177800">
              <a:buClr>
                <a:schemeClr val="accent2"/>
              </a:buClr>
              <a:buFont typeface="Arial" charset="0"/>
              <a:buChar char="•"/>
              <a:tabLst/>
              <a:defRPr/>
            </a:lvl5pPr>
            <a:lvl6pPr marL="1073150" indent="-220663">
              <a:tabLst/>
              <a:defRPr baseline="0"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9507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4"/>
          </p:nvPr>
        </p:nvSpPr>
        <p:spPr>
          <a:xfrm>
            <a:off x="4799563" y="928800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1152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654274" y="924806"/>
            <a:ext cx="8130951" cy="3266194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634065" y="127800"/>
            <a:ext cx="8151160" cy="721275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8" name="Rechteck 7"/>
          <p:cNvSpPr/>
          <p:nvPr userDrawn="1"/>
        </p:nvSpPr>
        <p:spPr bwMode="auto">
          <a:xfrm>
            <a:off x="358775" y="279400"/>
            <a:ext cx="216000" cy="216000"/>
          </a:xfrm>
          <a:prstGeom prst="rect">
            <a:avLst/>
          </a:prstGeom>
          <a:solidFill>
            <a:srgbClr val="ED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CH" noProof="0"/>
          </a:p>
        </p:txBody>
      </p:sp>
      <p:pic>
        <p:nvPicPr>
          <p:cNvPr id="19" name="Bild 18" descr="Trivadis_Logo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488" y="4582161"/>
            <a:ext cx="1457324" cy="420052"/>
          </a:xfrm>
          <a:prstGeom prst="rect">
            <a:avLst/>
          </a:prstGeom>
        </p:spPr>
      </p:pic>
      <p:sp>
        <p:nvSpPr>
          <p:cNvPr id="8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1545090" y="4809038"/>
            <a:ext cx="3920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bg1">
                    <a:lumMod val="65000"/>
                  </a:schemeClr>
                </a:solidFill>
                <a:latin typeface="Arial"/>
              </a:defRPr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261273" y="4809038"/>
            <a:ext cx="4968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bg1">
                    <a:lumMod val="65000"/>
                  </a:schemeClr>
                </a:solidFill>
                <a:latin typeface="Arial"/>
              </a:defRPr>
            </a:lvl1pPr>
          </a:lstStyle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69020" y="4809038"/>
            <a:ext cx="90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65000"/>
                  </a:schemeClr>
                </a:solidFill>
                <a:latin typeface="Arial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317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95" r:id="rId2"/>
    <p:sldLayoutId id="2147483694" r:id="rId3"/>
    <p:sldLayoutId id="2147483699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700" r:id="rId12"/>
    <p:sldLayoutId id="2147483689" r:id="rId13"/>
    <p:sldLayoutId id="2147483690" r:id="rId14"/>
    <p:sldLayoutId id="2147483698" r:id="rId15"/>
    <p:sldLayoutId id="2147483697" r:id="rId16"/>
    <p:sldLayoutId id="2147483696" r:id="rId17"/>
    <p:sldLayoutId id="2147483693" r:id="rId18"/>
    <p:sldLayoutId id="2147483704" r:id="rId19"/>
    <p:sldLayoutId id="2147483705" r:id="rId20"/>
  </p:sldLayoutIdLst>
  <p:hf sldNum="0" hdr="0" ftr="0" dt="0"/>
  <p:txStyles>
    <p:titleStyle>
      <a:lvl1pPr algn="l" rtl="0" eaLnBrk="1" fontAlgn="base" hangingPunct="1">
        <a:lnSpc>
          <a:spcPts val="3100"/>
        </a:lnSpc>
        <a:spcBef>
          <a:spcPct val="0"/>
        </a:spcBef>
        <a:spcAft>
          <a:spcPct val="0"/>
        </a:spcAft>
        <a:defRPr sz="2500" kern="1200">
          <a:solidFill>
            <a:srgbClr val="141313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9pPr>
    </p:titleStyle>
    <p:bodyStyle>
      <a:lvl1pPr algn="l" rtl="0" eaLnBrk="1" fontAlgn="base" hangingPunct="1">
        <a:lnSpc>
          <a:spcPts val="1900"/>
        </a:lnSpc>
        <a:spcBef>
          <a:spcPts val="0"/>
        </a:spcBef>
        <a:spcAft>
          <a:spcPct val="0"/>
        </a:spcAft>
        <a:buClr>
          <a:schemeClr val="accent1"/>
        </a:buClr>
        <a:defRPr sz="1600" kern="1200">
          <a:solidFill>
            <a:srgbClr val="666666"/>
          </a:solidFill>
          <a:latin typeface="Arial"/>
          <a:ea typeface="+mn-ea"/>
          <a:cs typeface="Arial"/>
        </a:defRPr>
      </a:lvl1pPr>
      <a:lvl2pPr marL="271463" indent="-269875" algn="l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Tx/>
        <a:buSzPct val="100000"/>
        <a:buFontTx/>
        <a:buBlip>
          <a:blip r:embed="rId23"/>
        </a:buBlip>
        <a:defRPr sz="1600" kern="1200">
          <a:solidFill>
            <a:srgbClr val="666666"/>
          </a:solidFill>
          <a:latin typeface="Arial"/>
          <a:ea typeface="+mn-ea"/>
          <a:cs typeface="Arial"/>
        </a:defRPr>
      </a:lvl2pPr>
      <a:lvl3pPr marL="468000" indent="-180000" algn="l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>
          <a:schemeClr val="tx1"/>
        </a:buClr>
        <a:buFont typeface="Lucida Grande"/>
        <a:buChar char="–"/>
        <a:defRPr sz="1600" kern="1200">
          <a:solidFill>
            <a:srgbClr val="666666"/>
          </a:solidFill>
          <a:latin typeface="Arial"/>
          <a:ea typeface="+mn-ea"/>
          <a:cs typeface="Arial"/>
        </a:defRPr>
      </a:lvl3pPr>
      <a:lvl4pPr marL="674688" indent="-182563" algn="l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>
          <a:srgbClr val="666666"/>
        </a:buClr>
        <a:buFont typeface="Arial"/>
        <a:buChar char="•"/>
        <a:tabLst/>
        <a:defRPr sz="1600" kern="1200">
          <a:solidFill>
            <a:srgbClr val="666666"/>
          </a:solidFill>
          <a:latin typeface="Arial"/>
          <a:ea typeface="+mn-ea"/>
          <a:cs typeface="Arial"/>
        </a:defRPr>
      </a:lvl4pPr>
      <a:lvl5pPr marL="849313" indent="-174625" algn="l" defTabSz="900113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>
          <a:schemeClr val="accent2"/>
        </a:buClr>
        <a:buFont typeface="Arial" charset="0"/>
        <a:buChar char="•"/>
        <a:tabLst/>
        <a:defRPr sz="1600" kern="1200">
          <a:solidFill>
            <a:srgbClr val="666666"/>
          </a:solidFill>
          <a:latin typeface="Arial"/>
          <a:ea typeface="+mn-ea"/>
          <a:cs typeface="Arial"/>
        </a:defRPr>
      </a:lvl5pPr>
      <a:lvl6pPr marL="1023938" indent="-174625" algn="l" defTabSz="914400" rtl="0" eaLnBrk="1" latinLnBrk="0" hangingPunct="1">
        <a:lnSpc>
          <a:spcPts val="1900"/>
        </a:lnSpc>
        <a:spcBef>
          <a:spcPts val="900"/>
        </a:spcBef>
        <a:buClr>
          <a:schemeClr val="accent2"/>
        </a:buClr>
        <a:buFont typeface="Segoe UI" pitchFamily="34" charset="0"/>
        <a:buChar char="&gt;"/>
        <a:tabLst/>
        <a:defRPr sz="1600" kern="1200">
          <a:solidFill>
            <a:srgbClr val="666666"/>
          </a:solidFill>
          <a:latin typeface="Arial"/>
          <a:ea typeface="+mn-ea"/>
          <a:cs typeface="Arial"/>
        </a:defRPr>
      </a:lvl6pPr>
      <a:lvl7pPr marL="468000" indent="-180000" algn="l" defTabSz="914400" rtl="0" eaLnBrk="1" latinLnBrk="0" hangingPunct="1">
        <a:lnSpc>
          <a:spcPts val="1900"/>
        </a:lnSpc>
        <a:spcBef>
          <a:spcPts val="900"/>
        </a:spcBef>
        <a:buClr>
          <a:schemeClr val="tx1"/>
        </a:buClr>
        <a:buFont typeface="Segoe UI" pitchFamily="34" charset="0"/>
        <a:buChar char="&gt;"/>
        <a:defRPr sz="1600" kern="1200">
          <a:solidFill>
            <a:srgbClr val="666666"/>
          </a:solidFill>
          <a:latin typeface="Arial"/>
          <a:ea typeface="+mn-ea"/>
          <a:cs typeface="Arial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hyperlink" Target="https://streamsets.com/connectors" TargetMode="Externa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eu-central-1.console.aws.amazon.com/ecs/home?region=eu-central-1#/repositories" TargetMode="Externa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reamsets.com/connector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ws.amazon.com/cli/latest/reference/batch/describe-compute-environments.html" TargetMode="External"/><Relationship Id="rId13" Type="http://schemas.openxmlformats.org/officeDocument/2006/relationships/hyperlink" Target="https://docs.aws.amazon.com/cli/latest/reference/batch/register-job-definition.html" TargetMode="External"/><Relationship Id="rId3" Type="http://schemas.openxmlformats.org/officeDocument/2006/relationships/hyperlink" Target="https://docs.aws.amazon.com/cli/latest/reference/batch/create-compute-environment.html" TargetMode="External"/><Relationship Id="rId7" Type="http://schemas.openxmlformats.org/officeDocument/2006/relationships/hyperlink" Target="https://docs.aws.amazon.com/cli/latest/reference/batch/deregister-job-definition.html" TargetMode="External"/><Relationship Id="rId12" Type="http://schemas.openxmlformats.org/officeDocument/2006/relationships/hyperlink" Target="https://docs.aws.amazon.com/cli/latest/reference/batch/list-jobs.html" TargetMode="External"/><Relationship Id="rId17" Type="http://schemas.openxmlformats.org/officeDocument/2006/relationships/hyperlink" Target="https://docs.aws.amazon.com/cli/latest/reference/batch/update-job-queue.html" TargetMode="External"/><Relationship Id="rId2" Type="http://schemas.openxmlformats.org/officeDocument/2006/relationships/hyperlink" Target="https://docs.aws.amazon.com/cli/latest/reference/batch/cancel-job.html" TargetMode="External"/><Relationship Id="rId16" Type="http://schemas.openxmlformats.org/officeDocument/2006/relationships/hyperlink" Target="https://docs.aws.amazon.com/cli/latest/reference/batch/update-compute-environment.html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aws.amazon.com/cli/latest/reference/batch/delete-job-queue.html" TargetMode="External"/><Relationship Id="rId11" Type="http://schemas.openxmlformats.org/officeDocument/2006/relationships/hyperlink" Target="https://docs.aws.amazon.com/cli/latest/reference/batch/describe-jobs.html" TargetMode="External"/><Relationship Id="rId5" Type="http://schemas.openxmlformats.org/officeDocument/2006/relationships/hyperlink" Target="https://docs.aws.amazon.com/cli/latest/reference/batch/delete-compute-environment.html" TargetMode="External"/><Relationship Id="rId15" Type="http://schemas.openxmlformats.org/officeDocument/2006/relationships/hyperlink" Target="https://docs.aws.amazon.com/cli/latest/reference/batch/terminate-job.html" TargetMode="External"/><Relationship Id="rId10" Type="http://schemas.openxmlformats.org/officeDocument/2006/relationships/hyperlink" Target="https://docs.aws.amazon.com/cli/latest/reference/batch/describe-job-queues.html" TargetMode="External"/><Relationship Id="rId4" Type="http://schemas.openxmlformats.org/officeDocument/2006/relationships/hyperlink" Target="https://docs.aws.amazon.com/cli/latest/reference/batch/create-job-queue.html" TargetMode="External"/><Relationship Id="rId9" Type="http://schemas.openxmlformats.org/officeDocument/2006/relationships/hyperlink" Target="https://docs.aws.amazon.com/cli/latest/reference/batch/describe-job-definitions.html" TargetMode="External"/><Relationship Id="rId14" Type="http://schemas.openxmlformats.org/officeDocument/2006/relationships/hyperlink" Target="https://docs.aws.amazon.com/cli/latest/reference/batch/submit-job.html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lambda/latest/dg/java-invocation-options.html#intro-invocation-modes" TargetMode="External"/><Relationship Id="rId2" Type="http://schemas.openxmlformats.org/officeDocument/2006/relationships/hyperlink" Target="https://docs.aws.amazon.com/lambda/latest/dg/lambda-introduction-function.html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docs.aws.amazon.com/lambda/latest/dg/serverless_app.html" TargetMode="External"/><Relationship Id="rId4" Type="http://schemas.openxmlformats.org/officeDocument/2006/relationships/hyperlink" Target="https://aws.amazon.com/serverless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5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streamsets.com/documentation/datacollector/latest/help/#Expression_Language/ExpressionLanguage_title.html" TargetMode="Externa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states-language.net/spec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5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treamsets.com/connectors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0.png"/><Relationship Id="rId7" Type="http://schemas.openxmlformats.org/officeDocument/2006/relationships/image" Target="../media/image7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7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352425" y="280908"/>
            <a:ext cx="8432800" cy="403252"/>
          </a:xfrm>
        </p:spPr>
        <p:txBody>
          <a:bodyPr/>
          <a:lstStyle/>
          <a:p>
            <a:r>
              <a:rPr lang="en-US" dirty="0"/>
              <a:t>Workshop II: Streaming Ingestion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Guido Schmutz </a:t>
            </a:r>
            <a:r>
              <a:rPr lang="mr-IN" dirty="0"/>
              <a:t>–</a:t>
            </a:r>
            <a:r>
              <a:rPr lang="de-DE" dirty="0"/>
              <a:t> 12.2.2018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/>
              <a:t>@</a:t>
            </a:r>
            <a:r>
              <a:rPr lang="en-US" sz="1800" dirty="0" err="1"/>
              <a:t>gschmutz</a:t>
            </a:r>
            <a:endParaRPr lang="en-US" sz="1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3361764" y="3694113"/>
            <a:ext cx="3591485" cy="315515"/>
          </a:xfrm>
        </p:spPr>
        <p:txBody>
          <a:bodyPr/>
          <a:lstStyle/>
          <a:p>
            <a:r>
              <a:rPr lang="en-US" sz="1800" dirty="0" err="1"/>
              <a:t>guidoschmutz.wordpress.com</a:t>
            </a:r>
            <a:endParaRPr lang="en-US"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2261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Dataflow for MQTT to Kafka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703157"/>
            <a:ext cx="5693111" cy="3994866"/>
          </a:xfrm>
          <a:prstGeom prst="rect">
            <a:avLst/>
          </a:prstGeom>
        </p:spPr>
      </p:pic>
      <p:pic>
        <p:nvPicPr>
          <p:cNvPr id="5" name="Picture 2" descr="https://19ttqs47cfw33zkecq3dz58m-wpengine.netdna-ssl.com/wp-content/uploads/2015/08/small_logo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41" y="49770"/>
            <a:ext cx="1236621" cy="51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460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MQTT Source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5" y="745498"/>
            <a:ext cx="5838092" cy="2150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832" y="2466671"/>
            <a:ext cx="5920154" cy="2094059"/>
          </a:xfrm>
          <a:prstGeom prst="rect">
            <a:avLst/>
          </a:prstGeom>
        </p:spPr>
      </p:pic>
      <p:pic>
        <p:nvPicPr>
          <p:cNvPr id="6" name="Picture 2" descr="https://19ttqs47cfw33zkecq3dz58m-wpengine.netdna-ssl.com/wp-content/uploads/2015/08/small_logo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41" y="49770"/>
            <a:ext cx="1236621" cy="51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524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Kafka Sink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5" y="849075"/>
            <a:ext cx="5768015" cy="2395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209" y="2862873"/>
            <a:ext cx="6307016" cy="1583856"/>
          </a:xfrm>
          <a:prstGeom prst="rect">
            <a:avLst/>
          </a:prstGeom>
        </p:spPr>
      </p:pic>
      <p:pic>
        <p:nvPicPr>
          <p:cNvPr id="8" name="Picture 2" descr="https://19ttqs47cfw33zkecq3dz58m-wpengine.netdna-ssl.com/wp-content/uploads/2015/08/small_logo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41" y="49770"/>
            <a:ext cx="1236621" cy="51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78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Dataflow for MQTT to Kafka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5" y="957608"/>
            <a:ext cx="4993447" cy="37521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2" descr="https://19ttqs47cfw33zkecq3dz58m-wpengine.netdna-ssl.com/wp-content/uploads/2015/08/small_logo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41" y="49770"/>
            <a:ext cx="1236621" cy="51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201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Masking fields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5" y="1013198"/>
            <a:ext cx="7841122" cy="1810114"/>
          </a:xfrm>
          <a:prstGeom prst="rect">
            <a:avLst/>
          </a:prstGeom>
        </p:spPr>
      </p:pic>
      <p:pic>
        <p:nvPicPr>
          <p:cNvPr id="5" name="Picture 2" descr="https://19ttqs47cfw33zkecq3dz58m-wpengine.netdna-ssl.com/wp-content/uploads/2015/08/small_logo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41" y="49770"/>
            <a:ext cx="1236621" cy="51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204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Sending Message to Kafka in Avro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5" y="1145418"/>
            <a:ext cx="6893169" cy="3295796"/>
          </a:xfrm>
          <a:prstGeom prst="rect">
            <a:avLst/>
          </a:prstGeom>
        </p:spPr>
      </p:pic>
      <p:pic>
        <p:nvPicPr>
          <p:cNvPr id="5" name="Picture 2" descr="https://19ttqs47cfw33zkecq3dz58m-wpengine.netdna-ssl.com/wp-content/uploads/2015/08/small_logo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41" y="49770"/>
            <a:ext cx="1236621" cy="51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863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StreamSets Dataflow Performance Manager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49091" y="927105"/>
            <a:ext cx="5264152" cy="3271833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Map </a:t>
            </a:r>
            <a:r>
              <a:rPr lang="en-US" dirty="0" err="1"/>
              <a:t>dataflows</a:t>
            </a:r>
            <a:r>
              <a:rPr lang="en-US" dirty="0"/>
              <a:t> to topologies, manage releases &amp; track changes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Measure KPIs and establish baselines for data availability and accuracy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Master dataflow operations through Data SLAs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4098" name="Picture 2" descr="ildergebnis für streamse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299" y="643341"/>
            <a:ext cx="2723927" cy="19855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reamSe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44" y="2794706"/>
            <a:ext cx="3519368" cy="197797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19ttqs47cfw33zkecq3dz58m-wpengine.netdna-ssl.com/wp-content/uploads/2016/09/dpm-screenshot-master-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49" y="2794706"/>
            <a:ext cx="2718777" cy="197797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915150" y="4777691"/>
            <a:ext cx="2022474" cy="25150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7444" y="4825316"/>
            <a:ext cx="2393284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dirty="0">
                <a:hlinkClick r:id="rId5"/>
              </a:rPr>
              <a:t>https://streamsets.com/connectors</a:t>
            </a:r>
            <a:endParaRPr lang="en-US" sz="1050" dirty="0"/>
          </a:p>
          <a:p>
            <a:endParaRPr lang="en-US" sz="1050" dirty="0" err="1"/>
          </a:p>
        </p:txBody>
      </p:sp>
      <p:pic>
        <p:nvPicPr>
          <p:cNvPr id="9" name="Picture 2" descr="https://19ttqs47cfw33zkecq3dz58m-wpengine.netdna-ssl.com/wp-content/uploads/2015/08/small_logo_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41" y="49770"/>
            <a:ext cx="1236621" cy="51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308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BB754-8F8D-2043-8A82-FC84FD357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try – using Shell Executor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DCCCC-187A-604C-958F-1B3B8F10C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5" y="723113"/>
            <a:ext cx="5902042" cy="39801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35920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BB754-8F8D-2043-8A82-FC84FD357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en-GB" baseline="30000" dirty="0"/>
              <a:t>rd </a:t>
            </a:r>
            <a:r>
              <a:rPr lang="en-GB" dirty="0"/>
              <a:t>try – using Custom Docker Executor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0605E1-CCA7-9144-95C6-C6CF29276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02" y="682676"/>
            <a:ext cx="5777866" cy="38963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45239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BB754-8F8D-2043-8A82-FC84FD357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</a:t>
            </a:r>
            <a:r>
              <a:rPr lang="en-GB" baseline="30000" dirty="0"/>
              <a:t>th </a:t>
            </a:r>
            <a:r>
              <a:rPr lang="en-GB" dirty="0"/>
              <a:t>try – using Kafka with Docker Executor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900DAF-41DA-F14F-90E6-7C89B54FD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5" y="747475"/>
            <a:ext cx="5905674" cy="39825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29918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Spark Streaming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99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Apache Kafka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077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 History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24281" y="3985709"/>
            <a:ext cx="751607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14400" y="3797453"/>
            <a:ext cx="0" cy="3334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65781" y="3797453"/>
            <a:ext cx="0" cy="3334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17162" y="3797453"/>
            <a:ext cx="0" cy="3334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68543" y="3797453"/>
            <a:ext cx="0" cy="3334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171303" y="3797453"/>
            <a:ext cx="0" cy="3334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119924" y="3797453"/>
            <a:ext cx="0" cy="3334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5796" y="4235200"/>
            <a:ext cx="3654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2012</a:t>
            </a:r>
            <a:endParaRPr lang="en-US" sz="1400" dirty="0" err="1"/>
          </a:p>
        </p:txBody>
      </p:sp>
      <p:sp>
        <p:nvSpPr>
          <p:cNvPr id="19" name="TextBox 18"/>
          <p:cNvSpPr txBox="1"/>
          <p:nvPr/>
        </p:nvSpPr>
        <p:spPr>
          <a:xfrm>
            <a:off x="1783038" y="4235200"/>
            <a:ext cx="3654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2013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34419" y="4235200"/>
            <a:ext cx="3654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2014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07315" y="4235200"/>
            <a:ext cx="3654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2015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28437" y="4235200"/>
            <a:ext cx="3654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2016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6001333" y="4235200"/>
            <a:ext cx="3654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2017</a:t>
            </a:r>
          </a:p>
        </p:txBody>
      </p:sp>
      <p:sp>
        <p:nvSpPr>
          <p:cNvPr id="24" name="Oval 23"/>
          <p:cNvSpPr/>
          <p:nvPr/>
        </p:nvSpPr>
        <p:spPr>
          <a:xfrm>
            <a:off x="1002390" y="3879170"/>
            <a:ext cx="182743" cy="188256"/>
          </a:xfrm>
          <a:prstGeom prst="ellipse">
            <a:avLst/>
          </a:prstGeom>
          <a:solidFill>
            <a:schemeClr val="bg2">
              <a:lumMod val="10000"/>
            </a:schemeClr>
          </a:solidFill>
          <a:ln w="952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2726194" y="3880823"/>
            <a:ext cx="182743" cy="188256"/>
          </a:xfrm>
          <a:prstGeom prst="ellipse">
            <a:avLst/>
          </a:prstGeom>
          <a:solidFill>
            <a:schemeClr val="bg2">
              <a:lumMod val="10000"/>
            </a:schemeClr>
          </a:solidFill>
          <a:ln w="952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777572" y="3879170"/>
            <a:ext cx="182743" cy="188256"/>
          </a:xfrm>
          <a:prstGeom prst="ellipse">
            <a:avLst/>
          </a:prstGeom>
          <a:solidFill>
            <a:srgbClr val="FF9C2E"/>
          </a:solidFill>
          <a:ln w="9525">
            <a:solidFill>
              <a:srgbClr val="FF9C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851183" y="3880196"/>
            <a:ext cx="182743" cy="188256"/>
          </a:xfrm>
          <a:prstGeom prst="ellipse">
            <a:avLst/>
          </a:prstGeom>
          <a:solidFill>
            <a:schemeClr val="bg2">
              <a:lumMod val="10000"/>
            </a:schemeClr>
          </a:solidFill>
          <a:ln w="952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5546574" y="3879170"/>
            <a:ext cx="182743" cy="188256"/>
          </a:xfrm>
          <a:prstGeom prst="ellipse">
            <a:avLst/>
          </a:prstGeom>
          <a:solidFill>
            <a:schemeClr val="bg2">
              <a:lumMod val="10000"/>
            </a:schemeClr>
          </a:solidFill>
          <a:ln w="952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6343795" y="3879170"/>
            <a:ext cx="182743" cy="188256"/>
          </a:xfrm>
          <a:prstGeom prst="ellipse">
            <a:avLst/>
          </a:prstGeom>
          <a:solidFill>
            <a:schemeClr val="bg2">
              <a:lumMod val="10000"/>
            </a:schemeClr>
          </a:solidFill>
          <a:ln w="952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>
            <a:endCxn id="24" idx="0"/>
          </p:cNvCxnSpPr>
          <p:nvPr/>
        </p:nvCxnSpPr>
        <p:spPr>
          <a:xfrm>
            <a:off x="1093761" y="3354847"/>
            <a:ext cx="1" cy="5243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25" idx="0"/>
          </p:cNvCxnSpPr>
          <p:nvPr/>
        </p:nvCxnSpPr>
        <p:spPr>
          <a:xfrm>
            <a:off x="2817562" y="3050768"/>
            <a:ext cx="4" cy="830055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6" idx="0"/>
          </p:cNvCxnSpPr>
          <p:nvPr/>
        </p:nvCxnSpPr>
        <p:spPr>
          <a:xfrm flipH="1">
            <a:off x="3868944" y="2510615"/>
            <a:ext cx="6287" cy="1368555"/>
          </a:xfrm>
          <a:prstGeom prst="line">
            <a:avLst/>
          </a:prstGeom>
          <a:ln w="19050">
            <a:solidFill>
              <a:srgbClr val="FF9C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85130" y="3313624"/>
            <a:ext cx="11100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Cluster mirroring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data compression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905835" y="3050768"/>
            <a:ext cx="7585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Intra-cluster</a:t>
            </a:r>
            <a:br>
              <a:rPr lang="en-US" sz="1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replication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94506" y="3313624"/>
            <a:ext cx="19556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10000"/>
                  </a:schemeClr>
                </a:solidFill>
              </a:rPr>
              <a:t>0.7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528571" y="3050768"/>
            <a:ext cx="19556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10000"/>
                  </a:schemeClr>
                </a:solidFill>
              </a:rPr>
              <a:t>0.8</a:t>
            </a:r>
          </a:p>
        </p:txBody>
      </p:sp>
      <p:cxnSp>
        <p:nvCxnSpPr>
          <p:cNvPr id="49" name="Straight Connector 48"/>
          <p:cNvCxnSpPr>
            <a:endCxn id="27" idx="0"/>
          </p:cNvCxnSpPr>
          <p:nvPr/>
        </p:nvCxnSpPr>
        <p:spPr>
          <a:xfrm>
            <a:off x="4939452" y="1978759"/>
            <a:ext cx="3103" cy="1901437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ldergebnis für conflu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657" y="2528670"/>
            <a:ext cx="1312601" cy="2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4649071" y="1954837"/>
            <a:ext cx="19556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10000"/>
                  </a:schemeClr>
                </a:solidFill>
              </a:rPr>
              <a:t>0.9</a:t>
            </a:r>
          </a:p>
        </p:txBody>
      </p:sp>
      <p:cxnSp>
        <p:nvCxnSpPr>
          <p:cNvPr id="57" name="Straight Connector 56"/>
          <p:cNvCxnSpPr>
            <a:endCxn id="28" idx="0"/>
          </p:cNvCxnSpPr>
          <p:nvPr/>
        </p:nvCxnSpPr>
        <p:spPr>
          <a:xfrm>
            <a:off x="5637945" y="1334714"/>
            <a:ext cx="1" cy="2544456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435166" y="488442"/>
            <a:ext cx="1" cy="3492000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707801" y="1330249"/>
            <a:ext cx="989758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Data Processing</a:t>
            </a:r>
            <a:br>
              <a:rPr lang="en-US" sz="1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(Streams API)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288553" y="1308733"/>
            <a:ext cx="27411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>
                <a:solidFill>
                  <a:schemeClr val="bg2">
                    <a:lumMod val="10000"/>
                  </a:schemeClr>
                </a:solidFill>
              </a:rPr>
              <a:t>0.10</a:t>
            </a:r>
            <a:endParaRPr lang="en-US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003771" y="1954837"/>
            <a:ext cx="1012008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Data Integration</a:t>
            </a:r>
            <a:br>
              <a:rPr lang="en-US" sz="1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(Connect API)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093303" y="528365"/>
            <a:ext cx="27411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10000"/>
                  </a:schemeClr>
                </a:solidFill>
              </a:rPr>
              <a:t>0.11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7238103" y="3809821"/>
            <a:ext cx="0" cy="3334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055360" y="4223842"/>
            <a:ext cx="3654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2018</a:t>
            </a:r>
            <a:endParaRPr lang="en-US" sz="1400" dirty="0"/>
          </a:p>
        </p:txBody>
      </p:sp>
      <p:sp>
        <p:nvSpPr>
          <p:cNvPr id="42" name="Oval 41"/>
          <p:cNvSpPr/>
          <p:nvPr/>
        </p:nvSpPr>
        <p:spPr>
          <a:xfrm>
            <a:off x="6625781" y="3880246"/>
            <a:ext cx="182743" cy="188256"/>
          </a:xfrm>
          <a:prstGeom prst="ellipse">
            <a:avLst/>
          </a:prstGeom>
          <a:solidFill>
            <a:schemeClr val="bg2">
              <a:lumMod val="10000"/>
            </a:schemeClr>
          </a:solidFill>
          <a:ln w="952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6732392" y="2181259"/>
            <a:ext cx="2" cy="1800000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526538" y="518322"/>
            <a:ext cx="1138283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Exactly Once  Semantics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Performance Improvements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808524" y="2164865"/>
            <a:ext cx="995401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KSQL Developer</a:t>
            </a:r>
            <a:br>
              <a:rPr lang="en-US" sz="1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Preview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Kafka Connect &amp; Streams - the Ecosystem around Kafka</a:t>
            </a:r>
          </a:p>
        </p:txBody>
      </p:sp>
      <p:sp>
        <p:nvSpPr>
          <p:cNvPr id="50" name="Oval 49"/>
          <p:cNvSpPr/>
          <p:nvPr/>
        </p:nvSpPr>
        <p:spPr>
          <a:xfrm>
            <a:off x="7043319" y="3885308"/>
            <a:ext cx="182743" cy="188256"/>
          </a:xfrm>
          <a:prstGeom prst="ellipse">
            <a:avLst/>
          </a:prstGeom>
          <a:solidFill>
            <a:schemeClr val="bg2">
              <a:lumMod val="10000"/>
            </a:schemeClr>
          </a:solidFill>
          <a:ln w="952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7128641" y="2638307"/>
            <a:ext cx="2" cy="1302743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882104" y="2680144"/>
            <a:ext cx="19556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10000"/>
                  </a:schemeClr>
                </a:solidFill>
              </a:rPr>
              <a:t>1.0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199400" y="2681702"/>
            <a:ext cx="907493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JBOD Support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Support Java 9</a:t>
            </a:r>
          </a:p>
        </p:txBody>
      </p:sp>
    </p:spTree>
    <p:extLst>
      <p:ext uri="{BB962C8B-B14F-4D97-AF65-F5344CB8AC3E}">
        <p14:creationId xmlns:p14="http://schemas.microsoft.com/office/powerpoint/2010/main" val="1069210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74" y="3348074"/>
            <a:ext cx="3386950" cy="110656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Apache Kafka </a:t>
            </a:r>
            <a:r>
              <a:rPr lang="mr-IN" dirty="0"/>
              <a:t>–</a:t>
            </a:r>
            <a:r>
              <a:rPr lang="en-GB" dirty="0"/>
              <a:t> A Streaming Platform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Kafka Connect &amp; Kafka Streams/KSQL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High-Level Architecture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br>
              <a:rPr lang="en-GB" dirty="0"/>
            </a:br>
            <a:r>
              <a:rPr lang="en-GB" dirty="0"/>
              <a:t>Distributed Log at the Core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Scale-Out Architecture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br>
              <a:rPr lang="en-GB" dirty="0"/>
            </a:br>
            <a:r>
              <a:rPr lang="en-GB" dirty="0"/>
              <a:t>Logs do not (necessarily) forget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74" y="1237314"/>
            <a:ext cx="2340294" cy="14914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455" y="3516458"/>
            <a:ext cx="4021891" cy="902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237" y="1260066"/>
            <a:ext cx="2377685" cy="183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76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Strong Ordering Guarantees</a:t>
            </a:r>
          </a:p>
        </p:txBody>
      </p:sp>
      <p:sp>
        <p:nvSpPr>
          <p:cNvPr id="43" name="Content Placeholder 42"/>
          <p:cNvSpPr>
            <a:spLocks noGrp="1"/>
          </p:cNvSpPr>
          <p:nvPr>
            <p:ph sz="quarter" idx="13"/>
          </p:nvPr>
        </p:nvSpPr>
        <p:spPr>
          <a:xfrm>
            <a:off x="649090" y="927099"/>
            <a:ext cx="3642921" cy="3491999"/>
          </a:xfrm>
        </p:spPr>
        <p:txBody>
          <a:bodyPr/>
          <a:lstStyle/>
          <a:p>
            <a:r>
              <a:rPr lang="en-US" dirty="0"/>
              <a:t>most business systems need strong ordering guarantees</a:t>
            </a:r>
          </a:p>
          <a:p>
            <a:endParaRPr lang="en-US" dirty="0"/>
          </a:p>
          <a:p>
            <a:r>
              <a:rPr lang="en-US" dirty="0"/>
              <a:t>messages that require relative ordering need to be sent to the same partition</a:t>
            </a:r>
          </a:p>
          <a:p>
            <a:endParaRPr lang="en-US" dirty="0"/>
          </a:p>
          <a:p>
            <a:r>
              <a:rPr lang="en-US" dirty="0"/>
              <a:t>supply same key for </a:t>
            </a:r>
            <a:br>
              <a:rPr lang="en-US" dirty="0"/>
            </a:br>
            <a:r>
              <a:rPr lang="en-US" dirty="0"/>
              <a:t>all messages that </a:t>
            </a:r>
            <a:br>
              <a:rPr lang="en-US" dirty="0"/>
            </a:br>
            <a:r>
              <a:rPr lang="en-US" dirty="0"/>
              <a:t>require a relative order</a:t>
            </a:r>
          </a:p>
          <a:p>
            <a:endParaRPr lang="en-US" dirty="0"/>
          </a:p>
          <a:p>
            <a:r>
              <a:rPr lang="en-US" dirty="0"/>
              <a:t>To maintain global ordering use a single partition topic</a:t>
            </a:r>
            <a:endParaRPr lang="en-GB" dirty="0"/>
          </a:p>
        </p:txBody>
      </p:sp>
      <p:sp>
        <p:nvSpPr>
          <p:cNvPr id="7" name="AutoShape 4"/>
          <p:cNvSpPr>
            <a:spLocks/>
          </p:cNvSpPr>
          <p:nvPr/>
        </p:nvSpPr>
        <p:spPr bwMode="auto">
          <a:xfrm>
            <a:off x="3055580" y="2415935"/>
            <a:ext cx="1270789" cy="720000"/>
          </a:xfrm>
          <a:prstGeom prst="roundRect">
            <a:avLst>
              <a:gd name="adj" fmla="val 18750"/>
            </a:avLst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 anchorCtr="0"/>
          <a:lstStyle/>
          <a:p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Producer 1</a:t>
            </a:r>
          </a:p>
        </p:txBody>
      </p:sp>
      <p:sp>
        <p:nvSpPr>
          <p:cNvPr id="8" name="AutoShape 4"/>
          <p:cNvSpPr>
            <a:spLocks/>
          </p:cNvSpPr>
          <p:nvPr/>
        </p:nvSpPr>
        <p:spPr bwMode="auto">
          <a:xfrm>
            <a:off x="7567276" y="1466051"/>
            <a:ext cx="1282918" cy="720000"/>
          </a:xfrm>
          <a:prstGeom prst="roundRect">
            <a:avLst>
              <a:gd name="adj" fmla="val 14579"/>
            </a:avLst>
          </a:prstGeom>
          <a:solidFill>
            <a:srgbClr val="3F94CC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Consumer 1</a:t>
            </a:r>
            <a:endParaRPr lang="en-US" sz="9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0"/>
              <a:cs typeface="Gill Sans" charset="0"/>
            </a:endParaRPr>
          </a:p>
        </p:txBody>
      </p:sp>
      <p:sp>
        <p:nvSpPr>
          <p:cNvPr id="9" name="AutoShape 19"/>
          <p:cNvSpPr>
            <a:spLocks/>
          </p:cNvSpPr>
          <p:nvPr/>
        </p:nvSpPr>
        <p:spPr bwMode="auto">
          <a:xfrm>
            <a:off x="4870281" y="845045"/>
            <a:ext cx="2268118" cy="1044000"/>
          </a:xfrm>
          <a:prstGeom prst="roundRect">
            <a:avLst>
              <a:gd name="adj" fmla="val 9293"/>
            </a:avLst>
          </a:prstGeom>
          <a:solidFill>
            <a:srgbClr val="FF9C2E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Italic" charset="0"/>
              </a:rPr>
              <a:t>Broker 1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069922" y="1098706"/>
            <a:ext cx="1870745" cy="258663"/>
            <a:chOff x="2688815" y="4045416"/>
            <a:chExt cx="1870745" cy="258663"/>
          </a:xfrm>
        </p:grpSpPr>
        <p:sp>
          <p:nvSpPr>
            <p:cNvPr id="11" name="Rectangle 10"/>
            <p:cNvSpPr/>
            <p:nvPr/>
          </p:nvSpPr>
          <p:spPr>
            <a:xfrm>
              <a:off x="2688815" y="4053408"/>
              <a:ext cx="1870745" cy="2446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2990818" y="4045416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260664" y="4046415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522121" y="4047414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783578" y="4048413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036646" y="404941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298103" y="405041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559560" y="405141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834562" y="4047415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117040" y="4048414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389007" y="4049413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650464" y="405041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01411" y="4052409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152356" y="405141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424323" y="4052408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069922" y="1466051"/>
            <a:ext cx="1870745" cy="258663"/>
            <a:chOff x="2688815" y="4045416"/>
            <a:chExt cx="1870745" cy="258663"/>
          </a:xfrm>
        </p:grpSpPr>
        <p:sp>
          <p:nvSpPr>
            <p:cNvPr id="27" name="Rectangle 26"/>
            <p:cNvSpPr/>
            <p:nvPr/>
          </p:nvSpPr>
          <p:spPr>
            <a:xfrm>
              <a:off x="2688815" y="4053408"/>
              <a:ext cx="1870745" cy="2446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2990818" y="4045416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260664" y="4046415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22121" y="4047414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783578" y="4048413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036646" y="404941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98103" y="405041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559560" y="405141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834562" y="4047415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117040" y="4048414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389007" y="4049413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650464" y="405041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901411" y="4052409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152356" y="405141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4424323" y="4052408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AutoShape 19"/>
          <p:cNvSpPr>
            <a:spLocks/>
          </p:cNvSpPr>
          <p:nvPr/>
        </p:nvSpPr>
        <p:spPr bwMode="auto">
          <a:xfrm>
            <a:off x="4874336" y="2204158"/>
            <a:ext cx="2268118" cy="1044000"/>
          </a:xfrm>
          <a:prstGeom prst="roundRect">
            <a:avLst>
              <a:gd name="adj" fmla="val 9293"/>
            </a:avLst>
          </a:prstGeom>
          <a:solidFill>
            <a:srgbClr val="FF9C2E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Italic" charset="0"/>
              </a:rPr>
              <a:t>Broker 2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5073977" y="2488559"/>
            <a:ext cx="1870745" cy="258663"/>
            <a:chOff x="2688815" y="4045416"/>
            <a:chExt cx="1870745" cy="258663"/>
          </a:xfrm>
        </p:grpSpPr>
        <p:sp>
          <p:nvSpPr>
            <p:cNvPr id="46" name="Rectangle 45"/>
            <p:cNvSpPr/>
            <p:nvPr/>
          </p:nvSpPr>
          <p:spPr>
            <a:xfrm>
              <a:off x="2688815" y="4053408"/>
              <a:ext cx="1870745" cy="2446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2990818" y="4045416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260664" y="4046415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522121" y="4047414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3783578" y="4048413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036646" y="404941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298103" y="405041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559560" y="405141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834562" y="4047415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3117040" y="4048414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3389007" y="4049413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3650464" y="405041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901411" y="4052409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4152356" y="405141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424323" y="4052408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5073977" y="2855904"/>
            <a:ext cx="1870745" cy="258663"/>
            <a:chOff x="2688815" y="4045416"/>
            <a:chExt cx="1870745" cy="258663"/>
          </a:xfrm>
        </p:grpSpPr>
        <p:sp>
          <p:nvSpPr>
            <p:cNvPr id="62" name="Rectangle 61"/>
            <p:cNvSpPr/>
            <p:nvPr/>
          </p:nvSpPr>
          <p:spPr>
            <a:xfrm>
              <a:off x="2688815" y="4053408"/>
              <a:ext cx="1870745" cy="2446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2990818" y="4045416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260664" y="4046415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522121" y="4047414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783578" y="4048413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036646" y="404941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298103" y="405041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559560" y="405141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2834562" y="4047415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117040" y="4048414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389007" y="4049413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650464" y="405041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901411" y="4052409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4152356" y="405141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4424323" y="4052408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AutoShape 19"/>
          <p:cNvSpPr>
            <a:spLocks/>
          </p:cNvSpPr>
          <p:nvPr/>
        </p:nvSpPr>
        <p:spPr bwMode="auto">
          <a:xfrm>
            <a:off x="4870281" y="3579683"/>
            <a:ext cx="2268118" cy="1044000"/>
          </a:xfrm>
          <a:prstGeom prst="roundRect">
            <a:avLst>
              <a:gd name="adj" fmla="val 9293"/>
            </a:avLst>
          </a:prstGeom>
          <a:solidFill>
            <a:srgbClr val="FF9C2E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Italic" charset="0"/>
              </a:rPr>
              <a:t>Broker 3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5069922" y="3874594"/>
            <a:ext cx="1870745" cy="258663"/>
            <a:chOff x="2688815" y="4045416"/>
            <a:chExt cx="1870745" cy="258663"/>
          </a:xfrm>
        </p:grpSpPr>
        <p:sp>
          <p:nvSpPr>
            <p:cNvPr id="79" name="Rectangle 78"/>
            <p:cNvSpPr/>
            <p:nvPr/>
          </p:nvSpPr>
          <p:spPr>
            <a:xfrm>
              <a:off x="2688815" y="4053408"/>
              <a:ext cx="1870745" cy="2446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2990818" y="4045416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260664" y="4046415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3522121" y="4047414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783578" y="4048413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4036646" y="404941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298103" y="405041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559560" y="405141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2834562" y="4047415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3117040" y="4048414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3389007" y="4049413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3650464" y="405041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3901411" y="4052409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4152356" y="405141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4424323" y="4052408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5069922" y="4241939"/>
            <a:ext cx="1870745" cy="258663"/>
            <a:chOff x="2688815" y="4045416"/>
            <a:chExt cx="1870745" cy="258663"/>
          </a:xfrm>
        </p:grpSpPr>
        <p:sp>
          <p:nvSpPr>
            <p:cNvPr id="95" name="Rectangle 94"/>
            <p:cNvSpPr/>
            <p:nvPr/>
          </p:nvSpPr>
          <p:spPr>
            <a:xfrm>
              <a:off x="2688815" y="4053408"/>
              <a:ext cx="1870745" cy="2446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96" name="Straight Connector 95"/>
            <p:cNvCxnSpPr/>
            <p:nvPr/>
          </p:nvCxnSpPr>
          <p:spPr>
            <a:xfrm>
              <a:off x="2990818" y="4045416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3260664" y="4046415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3522121" y="4047414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3783578" y="4048413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4036646" y="404941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4298103" y="405041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4559560" y="405141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2834562" y="4047415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117040" y="4048414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389007" y="4049413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3650464" y="405041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3901411" y="4052409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4152356" y="405141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4424323" y="4052408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Arrow Connector 394"/>
          <p:cNvCxnSpPr>
            <a:stCxn id="7" idx="3"/>
            <a:endCxn id="11" idx="1"/>
          </p:cNvCxnSpPr>
          <p:nvPr/>
        </p:nvCxnSpPr>
        <p:spPr>
          <a:xfrm flipV="1">
            <a:off x="4326369" y="1229037"/>
            <a:ext cx="743553" cy="1546898"/>
          </a:xfrm>
          <a:prstGeom prst="curvedConnector3">
            <a:avLst>
              <a:gd name="adj1" fmla="val 215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394"/>
          <p:cNvCxnSpPr>
            <a:stCxn id="7" idx="3"/>
            <a:endCxn id="27" idx="1"/>
          </p:cNvCxnSpPr>
          <p:nvPr/>
        </p:nvCxnSpPr>
        <p:spPr>
          <a:xfrm flipV="1">
            <a:off x="4326369" y="1596382"/>
            <a:ext cx="743553" cy="1179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7661354" y="1710275"/>
            <a:ext cx="1094762" cy="147264"/>
            <a:chOff x="6450252" y="-559379"/>
            <a:chExt cx="1094762" cy="256666"/>
          </a:xfrm>
        </p:grpSpPr>
        <p:sp>
          <p:nvSpPr>
            <p:cNvPr id="117" name="Rectangle 116"/>
            <p:cNvSpPr/>
            <p:nvPr/>
          </p:nvSpPr>
          <p:spPr>
            <a:xfrm>
              <a:off x="6450252" y="-558382"/>
              <a:ext cx="1094762" cy="2506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/>
            <p:cNvCxnSpPr/>
            <p:nvPr/>
          </p:nvCxnSpPr>
          <p:spPr>
            <a:xfrm>
              <a:off x="6752253" y="-559379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7022099" y="-558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7283556" y="-557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7545013" y="-556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6595997" y="-557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6878475" y="-556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7150442" y="-555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7411899" y="-554383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/>
          <p:cNvGrpSpPr/>
          <p:nvPr/>
        </p:nvGrpSpPr>
        <p:grpSpPr>
          <a:xfrm>
            <a:off x="7661354" y="1926212"/>
            <a:ext cx="1094762" cy="147264"/>
            <a:chOff x="6450252" y="-559379"/>
            <a:chExt cx="1094762" cy="256666"/>
          </a:xfrm>
        </p:grpSpPr>
        <p:sp>
          <p:nvSpPr>
            <p:cNvPr id="127" name="Rectangle 126"/>
            <p:cNvSpPr/>
            <p:nvPr/>
          </p:nvSpPr>
          <p:spPr>
            <a:xfrm>
              <a:off x="6450252" y="-558382"/>
              <a:ext cx="1094762" cy="2506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28" name="Straight Connector 127"/>
            <p:cNvCxnSpPr/>
            <p:nvPr/>
          </p:nvCxnSpPr>
          <p:spPr>
            <a:xfrm>
              <a:off x="6752253" y="-559379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7022099" y="-558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7283556" y="-557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7545013" y="-556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6595997" y="-557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6878475" y="-556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7150442" y="-555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7411899" y="-554383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AutoShape 4"/>
          <p:cNvSpPr>
            <a:spLocks/>
          </p:cNvSpPr>
          <p:nvPr/>
        </p:nvSpPr>
        <p:spPr bwMode="auto">
          <a:xfrm>
            <a:off x="7591742" y="2267063"/>
            <a:ext cx="1282918" cy="720000"/>
          </a:xfrm>
          <a:prstGeom prst="roundRect">
            <a:avLst>
              <a:gd name="adj" fmla="val 13189"/>
            </a:avLst>
          </a:prstGeom>
          <a:solidFill>
            <a:srgbClr val="3F94CC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Consumer 2</a:t>
            </a:r>
            <a:endParaRPr lang="en-US" sz="9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0"/>
              <a:cs typeface="Gill Sans" charset="0"/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7685820" y="2546357"/>
            <a:ext cx="1094762" cy="147264"/>
            <a:chOff x="6450252" y="-559379"/>
            <a:chExt cx="1094762" cy="256666"/>
          </a:xfrm>
        </p:grpSpPr>
        <p:sp>
          <p:nvSpPr>
            <p:cNvPr id="138" name="Rectangle 137"/>
            <p:cNvSpPr/>
            <p:nvPr/>
          </p:nvSpPr>
          <p:spPr>
            <a:xfrm>
              <a:off x="6450252" y="-558382"/>
              <a:ext cx="1094762" cy="2506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39" name="Straight Connector 138"/>
            <p:cNvCxnSpPr/>
            <p:nvPr/>
          </p:nvCxnSpPr>
          <p:spPr>
            <a:xfrm>
              <a:off x="6752253" y="-559379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7022099" y="-558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7283556" y="-557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7545013" y="-556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6595997" y="-557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6878475" y="-556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7150442" y="-555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7411899" y="-554383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7685820" y="2762294"/>
            <a:ext cx="1094762" cy="147264"/>
            <a:chOff x="6450252" y="-559379"/>
            <a:chExt cx="1094762" cy="256666"/>
          </a:xfrm>
        </p:grpSpPr>
        <p:sp>
          <p:nvSpPr>
            <p:cNvPr id="148" name="Rectangle 147"/>
            <p:cNvSpPr/>
            <p:nvPr/>
          </p:nvSpPr>
          <p:spPr>
            <a:xfrm>
              <a:off x="6450252" y="-558382"/>
              <a:ext cx="1094762" cy="2506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6752253" y="-559379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7022099" y="-558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7283556" y="-557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7545013" y="-556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6595997" y="-557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6878475" y="-556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7150442" y="-555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7411899" y="-554383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AutoShape 4"/>
          <p:cNvSpPr>
            <a:spLocks/>
          </p:cNvSpPr>
          <p:nvPr/>
        </p:nvSpPr>
        <p:spPr bwMode="auto">
          <a:xfrm>
            <a:off x="7586088" y="3091069"/>
            <a:ext cx="1282918" cy="720000"/>
          </a:xfrm>
          <a:prstGeom prst="roundRect">
            <a:avLst>
              <a:gd name="adj" fmla="val 14579"/>
            </a:avLst>
          </a:prstGeom>
          <a:solidFill>
            <a:srgbClr val="3F94CC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Consumer 3</a:t>
            </a:r>
            <a:endParaRPr lang="en-US" sz="9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0"/>
              <a:cs typeface="Gill Sans" charset="0"/>
            </a:endParaRPr>
          </a:p>
        </p:txBody>
      </p:sp>
      <p:grpSp>
        <p:nvGrpSpPr>
          <p:cNvPr id="158" name="Group 157"/>
          <p:cNvGrpSpPr/>
          <p:nvPr/>
        </p:nvGrpSpPr>
        <p:grpSpPr>
          <a:xfrm>
            <a:off x="7680166" y="3359850"/>
            <a:ext cx="1094762" cy="147264"/>
            <a:chOff x="6450252" y="-559379"/>
            <a:chExt cx="1094762" cy="256666"/>
          </a:xfrm>
        </p:grpSpPr>
        <p:sp>
          <p:nvSpPr>
            <p:cNvPr id="159" name="Rectangle 158"/>
            <p:cNvSpPr/>
            <p:nvPr/>
          </p:nvSpPr>
          <p:spPr>
            <a:xfrm>
              <a:off x="6450252" y="-558382"/>
              <a:ext cx="1094762" cy="2506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60" name="Straight Connector 159"/>
            <p:cNvCxnSpPr/>
            <p:nvPr/>
          </p:nvCxnSpPr>
          <p:spPr>
            <a:xfrm>
              <a:off x="6752253" y="-559379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7022099" y="-558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7283556" y="-557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7545013" y="-556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6595997" y="-557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6878475" y="-556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7150442" y="-555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7411899" y="-554383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7680166" y="3575787"/>
            <a:ext cx="1094762" cy="147264"/>
            <a:chOff x="6450252" y="-559379"/>
            <a:chExt cx="1094762" cy="256666"/>
          </a:xfrm>
        </p:grpSpPr>
        <p:sp>
          <p:nvSpPr>
            <p:cNvPr id="169" name="Rectangle 168"/>
            <p:cNvSpPr/>
            <p:nvPr/>
          </p:nvSpPr>
          <p:spPr>
            <a:xfrm>
              <a:off x="6450252" y="-558382"/>
              <a:ext cx="1094762" cy="2506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70" name="Straight Connector 169"/>
            <p:cNvCxnSpPr/>
            <p:nvPr/>
          </p:nvCxnSpPr>
          <p:spPr>
            <a:xfrm>
              <a:off x="6752253" y="-559379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7022099" y="-558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7283556" y="-557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7545013" y="-556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6595997" y="-557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6878475" y="-556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7150442" y="-555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7411899" y="-554383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0" name="Straight Arrow Connector 394"/>
          <p:cNvCxnSpPr>
            <a:stCxn id="7" idx="3"/>
            <a:endCxn id="46" idx="1"/>
          </p:cNvCxnSpPr>
          <p:nvPr/>
        </p:nvCxnSpPr>
        <p:spPr>
          <a:xfrm flipV="1">
            <a:off x="4326369" y="2618890"/>
            <a:ext cx="747608" cy="15704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394"/>
          <p:cNvCxnSpPr>
            <a:stCxn id="7" idx="3"/>
            <a:endCxn id="62" idx="1"/>
          </p:cNvCxnSpPr>
          <p:nvPr/>
        </p:nvCxnSpPr>
        <p:spPr>
          <a:xfrm>
            <a:off x="4326369" y="2775935"/>
            <a:ext cx="747608" cy="2103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394"/>
          <p:cNvCxnSpPr>
            <a:stCxn id="7" idx="3"/>
            <a:endCxn id="79" idx="1"/>
          </p:cNvCxnSpPr>
          <p:nvPr/>
        </p:nvCxnSpPr>
        <p:spPr>
          <a:xfrm>
            <a:off x="4326369" y="2775935"/>
            <a:ext cx="743553" cy="122899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394"/>
          <p:cNvCxnSpPr>
            <a:stCxn id="7" idx="3"/>
            <a:endCxn id="95" idx="1"/>
          </p:cNvCxnSpPr>
          <p:nvPr/>
        </p:nvCxnSpPr>
        <p:spPr>
          <a:xfrm>
            <a:off x="4326369" y="2775935"/>
            <a:ext cx="743553" cy="1596335"/>
          </a:xfrm>
          <a:prstGeom prst="curvedConnector3">
            <a:avLst>
              <a:gd name="adj1" fmla="val 245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TextBox 274"/>
          <p:cNvSpPr txBox="1"/>
          <p:nvPr/>
        </p:nvSpPr>
        <p:spPr>
          <a:xfrm>
            <a:off x="4396192" y="1525569"/>
            <a:ext cx="301365" cy="1384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GB" sz="900" dirty="0">
                <a:latin typeface="Arial" charset="0"/>
                <a:ea typeface="Arial" charset="0"/>
                <a:cs typeface="Arial" charset="0"/>
              </a:rPr>
              <a:t>Key-1</a:t>
            </a:r>
          </a:p>
        </p:txBody>
      </p:sp>
      <p:sp>
        <p:nvSpPr>
          <p:cNvPr id="287" name="TextBox 286"/>
          <p:cNvSpPr txBox="1"/>
          <p:nvPr/>
        </p:nvSpPr>
        <p:spPr>
          <a:xfrm>
            <a:off x="4542958" y="1964051"/>
            <a:ext cx="301365" cy="1384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GB" sz="900">
                <a:latin typeface="Arial" charset="0"/>
                <a:ea typeface="Arial" charset="0"/>
                <a:cs typeface="Arial" charset="0"/>
              </a:rPr>
              <a:t>Key-2</a:t>
            </a:r>
            <a:endParaRPr lang="en-GB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4512647" y="2628163"/>
            <a:ext cx="301365" cy="1384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GB" sz="900" dirty="0">
                <a:latin typeface="Arial" charset="0"/>
                <a:ea typeface="Arial" charset="0"/>
                <a:cs typeface="Arial" charset="0"/>
              </a:rPr>
              <a:t>Key-3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4510305" y="2817464"/>
            <a:ext cx="301365" cy="1384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GB" sz="900">
                <a:latin typeface="Arial" charset="0"/>
                <a:ea typeface="Arial" charset="0"/>
                <a:cs typeface="Arial" charset="0"/>
              </a:rPr>
              <a:t>Key-4</a:t>
            </a:r>
            <a:endParaRPr lang="en-GB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4512647" y="3349325"/>
            <a:ext cx="301365" cy="1384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GB" sz="900" dirty="0">
                <a:latin typeface="Arial" charset="0"/>
                <a:ea typeface="Arial" charset="0"/>
                <a:cs typeface="Arial" charset="0"/>
              </a:rPr>
              <a:t>Key-5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4398212" y="3929762"/>
            <a:ext cx="301365" cy="1384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GB" sz="900" dirty="0">
                <a:latin typeface="Arial" charset="0"/>
                <a:ea typeface="Arial" charset="0"/>
                <a:cs typeface="Arial" charset="0"/>
              </a:rPr>
              <a:t>Key-6</a:t>
            </a:r>
          </a:p>
        </p:txBody>
      </p:sp>
      <p:cxnSp>
        <p:nvCxnSpPr>
          <p:cNvPr id="293" name="Straight Arrow Connector 394"/>
          <p:cNvCxnSpPr>
            <a:stCxn id="11" idx="3"/>
            <a:endCxn id="117" idx="1"/>
          </p:cNvCxnSpPr>
          <p:nvPr/>
        </p:nvCxnSpPr>
        <p:spPr>
          <a:xfrm>
            <a:off x="6940667" y="1229037"/>
            <a:ext cx="720687" cy="55372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394"/>
          <p:cNvCxnSpPr>
            <a:stCxn id="46" idx="3"/>
            <a:endCxn id="127" idx="1"/>
          </p:cNvCxnSpPr>
          <p:nvPr/>
        </p:nvCxnSpPr>
        <p:spPr>
          <a:xfrm flipV="1">
            <a:off x="6944722" y="1998697"/>
            <a:ext cx="716632" cy="62019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extBox 300"/>
          <p:cNvSpPr txBox="1"/>
          <p:nvPr/>
        </p:nvSpPr>
        <p:spPr>
          <a:xfrm>
            <a:off x="7326456" y="2124657"/>
            <a:ext cx="301365" cy="1384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GB" sz="900" dirty="0">
                <a:latin typeface="Arial" charset="0"/>
                <a:ea typeface="Arial" charset="0"/>
                <a:cs typeface="Arial" charset="0"/>
              </a:rPr>
              <a:t>Key-3</a:t>
            </a:r>
          </a:p>
        </p:txBody>
      </p:sp>
      <p:sp>
        <p:nvSpPr>
          <p:cNvPr id="302" name="TextBox 301"/>
          <p:cNvSpPr txBox="1"/>
          <p:nvPr/>
        </p:nvSpPr>
        <p:spPr>
          <a:xfrm>
            <a:off x="7301126" y="1473043"/>
            <a:ext cx="301365" cy="1384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GB" sz="900" dirty="0">
                <a:latin typeface="Arial" charset="0"/>
                <a:ea typeface="Arial" charset="0"/>
                <a:cs typeface="Arial" charset="0"/>
              </a:rPr>
              <a:t>Key-1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Kafka Connect &amp; Streams - the Ecosystem around Kafka</a:t>
            </a:r>
          </a:p>
        </p:txBody>
      </p:sp>
    </p:spTree>
    <p:extLst>
      <p:ext uri="{BB962C8B-B14F-4D97-AF65-F5344CB8AC3E}">
        <p14:creationId xmlns:p14="http://schemas.microsoft.com/office/powerpoint/2010/main" val="3045932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Durable and Highly Available Messaging</a:t>
            </a:r>
          </a:p>
        </p:txBody>
      </p:sp>
      <p:sp>
        <p:nvSpPr>
          <p:cNvPr id="62" name="AutoShape 4"/>
          <p:cNvSpPr>
            <a:spLocks/>
          </p:cNvSpPr>
          <p:nvPr/>
        </p:nvSpPr>
        <p:spPr bwMode="auto">
          <a:xfrm>
            <a:off x="405309" y="2249817"/>
            <a:ext cx="936000" cy="468000"/>
          </a:xfrm>
          <a:prstGeom prst="roundRect">
            <a:avLst>
              <a:gd name="adj" fmla="val 18750"/>
            </a:avLst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Producer 1</a:t>
            </a:r>
          </a:p>
        </p:txBody>
      </p:sp>
      <p:sp>
        <p:nvSpPr>
          <p:cNvPr id="64" name="AutoShape 19"/>
          <p:cNvSpPr>
            <a:spLocks/>
          </p:cNvSpPr>
          <p:nvPr/>
        </p:nvSpPr>
        <p:spPr bwMode="auto">
          <a:xfrm>
            <a:off x="1759964" y="849254"/>
            <a:ext cx="1317600" cy="1044000"/>
          </a:xfrm>
          <a:prstGeom prst="roundRect">
            <a:avLst>
              <a:gd name="adj" fmla="val 9293"/>
            </a:avLst>
          </a:prstGeom>
          <a:solidFill>
            <a:srgbClr val="FF9C2E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Italic" charset="0"/>
              </a:rPr>
              <a:t>Broker 1</a:t>
            </a:r>
          </a:p>
        </p:txBody>
      </p:sp>
      <p:grpSp>
        <p:nvGrpSpPr>
          <p:cNvPr id="267" name="Group 266"/>
          <p:cNvGrpSpPr/>
          <p:nvPr/>
        </p:nvGrpSpPr>
        <p:grpSpPr>
          <a:xfrm>
            <a:off x="1941675" y="1102915"/>
            <a:ext cx="961649" cy="624011"/>
            <a:chOff x="4750914" y="1000093"/>
            <a:chExt cx="961649" cy="624011"/>
          </a:xfrm>
        </p:grpSpPr>
        <p:sp>
          <p:nvSpPr>
            <p:cNvPr id="66" name="Rectangle 65"/>
            <p:cNvSpPr/>
            <p:nvPr/>
          </p:nvSpPr>
          <p:spPr>
            <a:xfrm>
              <a:off x="4750914" y="1008085"/>
              <a:ext cx="961649" cy="24467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5052917" y="1000093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5322763" y="1001092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5584220" y="1002091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4896661" y="1002092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179139" y="1003091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451106" y="1004090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712563" y="1005089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4750914" y="1375430"/>
              <a:ext cx="961647" cy="2446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83" name="Straight Connector 82"/>
            <p:cNvCxnSpPr/>
            <p:nvPr/>
          </p:nvCxnSpPr>
          <p:spPr>
            <a:xfrm>
              <a:off x="5052917" y="1367438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5322763" y="1368437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5584220" y="1369436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4896661" y="1369437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179139" y="1370436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451106" y="1371435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712563" y="1372434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AutoShape 19"/>
          <p:cNvSpPr>
            <a:spLocks/>
          </p:cNvSpPr>
          <p:nvPr/>
        </p:nvSpPr>
        <p:spPr bwMode="auto">
          <a:xfrm>
            <a:off x="1757881" y="2047405"/>
            <a:ext cx="1317600" cy="1044000"/>
          </a:xfrm>
          <a:prstGeom prst="roundRect">
            <a:avLst>
              <a:gd name="adj" fmla="val 9293"/>
            </a:avLst>
          </a:prstGeom>
          <a:solidFill>
            <a:srgbClr val="FF9C2E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Italic" charset="0"/>
              </a:rPr>
              <a:t>Broker 2</a:t>
            </a:r>
          </a:p>
        </p:txBody>
      </p:sp>
      <p:sp>
        <p:nvSpPr>
          <p:cNvPr id="130" name="AutoShape 19"/>
          <p:cNvSpPr>
            <a:spLocks/>
          </p:cNvSpPr>
          <p:nvPr/>
        </p:nvSpPr>
        <p:spPr bwMode="auto">
          <a:xfrm>
            <a:off x="1757881" y="3240870"/>
            <a:ext cx="1317600" cy="1044000"/>
          </a:xfrm>
          <a:prstGeom prst="roundRect">
            <a:avLst>
              <a:gd name="adj" fmla="val 9293"/>
            </a:avLst>
          </a:prstGeom>
          <a:solidFill>
            <a:srgbClr val="FF9C2E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Italic" charset="0"/>
              </a:rPr>
              <a:t>Broker 3</a:t>
            </a:r>
          </a:p>
        </p:txBody>
      </p:sp>
      <p:grpSp>
        <p:nvGrpSpPr>
          <p:cNvPr id="268" name="Group 267"/>
          <p:cNvGrpSpPr/>
          <p:nvPr/>
        </p:nvGrpSpPr>
        <p:grpSpPr>
          <a:xfrm>
            <a:off x="1935536" y="2295339"/>
            <a:ext cx="961649" cy="624011"/>
            <a:chOff x="4750914" y="1000093"/>
            <a:chExt cx="961649" cy="624011"/>
          </a:xfrm>
        </p:grpSpPr>
        <p:sp>
          <p:nvSpPr>
            <p:cNvPr id="269" name="Rectangle 268"/>
            <p:cNvSpPr/>
            <p:nvPr/>
          </p:nvSpPr>
          <p:spPr>
            <a:xfrm>
              <a:off x="4750914" y="1008085"/>
              <a:ext cx="961649" cy="24467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70" name="Straight Connector 269"/>
            <p:cNvCxnSpPr/>
            <p:nvPr/>
          </p:nvCxnSpPr>
          <p:spPr>
            <a:xfrm>
              <a:off x="5052917" y="1000093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>
              <a:off x="5322763" y="1001092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>
              <a:off x="5584220" y="1002091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>
              <a:off x="4896661" y="1002092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>
              <a:off x="5179139" y="1003091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>
              <a:off x="5451106" y="1004090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>
              <a:off x="5712563" y="1005089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Rectangle 276"/>
            <p:cNvSpPr/>
            <p:nvPr/>
          </p:nvSpPr>
          <p:spPr>
            <a:xfrm>
              <a:off x="4750914" y="1375430"/>
              <a:ext cx="961647" cy="2446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78" name="Straight Connector 277"/>
            <p:cNvCxnSpPr/>
            <p:nvPr/>
          </p:nvCxnSpPr>
          <p:spPr>
            <a:xfrm>
              <a:off x="5052917" y="1367438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5322763" y="1368437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>
              <a:off x="5584220" y="1369436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>
              <a:off x="4896661" y="1369437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>
              <a:off x="5179139" y="1370436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5451106" y="1371435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>
              <a:off x="5712563" y="1372434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/>
          <p:cNvGrpSpPr/>
          <p:nvPr/>
        </p:nvGrpSpPr>
        <p:grpSpPr>
          <a:xfrm>
            <a:off x="1952292" y="3519869"/>
            <a:ext cx="961649" cy="624011"/>
            <a:chOff x="4750914" y="1000093"/>
            <a:chExt cx="961649" cy="624011"/>
          </a:xfrm>
          <a:solidFill>
            <a:schemeClr val="bg2"/>
          </a:solidFill>
        </p:grpSpPr>
        <p:sp>
          <p:nvSpPr>
            <p:cNvPr id="286" name="Rectangle 285"/>
            <p:cNvSpPr/>
            <p:nvPr/>
          </p:nvSpPr>
          <p:spPr>
            <a:xfrm>
              <a:off x="4750914" y="1008085"/>
              <a:ext cx="961649" cy="244678"/>
            </a:xfrm>
            <a:prstGeom prst="rect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87" name="Straight Connector 286"/>
            <p:cNvCxnSpPr/>
            <p:nvPr/>
          </p:nvCxnSpPr>
          <p:spPr>
            <a:xfrm>
              <a:off x="5052917" y="1000093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>
              <a:off x="5322763" y="1001092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>
              <a:off x="5584220" y="1002091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>
              <a:off x="4896661" y="1002092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>
              <a:off x="5179139" y="1003091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>
              <a:off x="5451106" y="1004090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>
              <a:off x="5712563" y="1005089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Rectangle 293"/>
            <p:cNvSpPr/>
            <p:nvPr/>
          </p:nvSpPr>
          <p:spPr>
            <a:xfrm>
              <a:off x="4750914" y="1375430"/>
              <a:ext cx="961647" cy="244678"/>
            </a:xfrm>
            <a:prstGeom prst="rect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5" name="Straight Connector 294"/>
            <p:cNvCxnSpPr/>
            <p:nvPr/>
          </p:nvCxnSpPr>
          <p:spPr>
            <a:xfrm>
              <a:off x="5052917" y="1367438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>
              <a:off x="5322763" y="1368437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>
              <a:off x="5584220" y="1369436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>
              <a:off x="4896661" y="1369437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>
              <a:off x="5179139" y="1370436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>
              <a:off x="5451106" y="1371435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>
              <a:off x="5712563" y="1372434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3" name="Straight Arrow Connector 394"/>
          <p:cNvCxnSpPr>
            <a:stCxn id="82" idx="1"/>
            <a:endCxn id="269" idx="1"/>
          </p:cNvCxnSpPr>
          <p:nvPr/>
        </p:nvCxnSpPr>
        <p:spPr>
          <a:xfrm rot="10800000" flipV="1">
            <a:off x="1935537" y="1600590"/>
            <a:ext cx="6139" cy="825079"/>
          </a:xfrm>
          <a:prstGeom prst="curvedConnector3">
            <a:avLst>
              <a:gd name="adj1" fmla="val 3823734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94"/>
          <p:cNvCxnSpPr>
            <a:stCxn id="82" idx="1"/>
            <a:endCxn id="286" idx="1"/>
          </p:cNvCxnSpPr>
          <p:nvPr/>
        </p:nvCxnSpPr>
        <p:spPr>
          <a:xfrm rot="10800000" flipH="1" flipV="1">
            <a:off x="1941674" y="1600590"/>
            <a:ext cx="10617" cy="2049609"/>
          </a:xfrm>
          <a:prstGeom prst="curvedConnector3">
            <a:avLst>
              <a:gd name="adj1" fmla="val -3673015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394"/>
          <p:cNvCxnSpPr>
            <a:stCxn id="62" idx="3"/>
            <a:endCxn id="82" idx="1"/>
          </p:cNvCxnSpPr>
          <p:nvPr/>
        </p:nvCxnSpPr>
        <p:spPr>
          <a:xfrm flipV="1">
            <a:off x="1341309" y="1600591"/>
            <a:ext cx="600366" cy="883226"/>
          </a:xfrm>
          <a:prstGeom prst="curvedConnector3">
            <a:avLst>
              <a:gd name="adj1" fmla="val 3357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Document 315"/>
          <p:cNvSpPr/>
          <p:nvPr/>
        </p:nvSpPr>
        <p:spPr>
          <a:xfrm>
            <a:off x="2612340" y="1159065"/>
            <a:ext cx="236063" cy="143292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17" name="Document 316"/>
          <p:cNvSpPr/>
          <p:nvPr/>
        </p:nvSpPr>
        <p:spPr>
          <a:xfrm>
            <a:off x="2621039" y="1523705"/>
            <a:ext cx="236063" cy="143292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18" name="Document 317"/>
          <p:cNvSpPr/>
          <p:nvPr/>
        </p:nvSpPr>
        <p:spPr>
          <a:xfrm>
            <a:off x="2612895" y="2349896"/>
            <a:ext cx="236063" cy="143292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19" name="Document 318"/>
          <p:cNvSpPr/>
          <p:nvPr/>
        </p:nvSpPr>
        <p:spPr>
          <a:xfrm>
            <a:off x="2621594" y="2714536"/>
            <a:ext cx="236063" cy="143292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20" name="Document 319"/>
          <p:cNvSpPr/>
          <p:nvPr/>
        </p:nvSpPr>
        <p:spPr>
          <a:xfrm>
            <a:off x="2621509" y="3586618"/>
            <a:ext cx="236063" cy="143292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21" name="Document 320"/>
          <p:cNvSpPr/>
          <p:nvPr/>
        </p:nvSpPr>
        <p:spPr>
          <a:xfrm>
            <a:off x="2630208" y="3951258"/>
            <a:ext cx="236063" cy="143292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22" name="AutoShape 4"/>
          <p:cNvSpPr>
            <a:spLocks/>
          </p:cNvSpPr>
          <p:nvPr/>
        </p:nvSpPr>
        <p:spPr bwMode="auto">
          <a:xfrm>
            <a:off x="4921761" y="2259354"/>
            <a:ext cx="936000" cy="468000"/>
          </a:xfrm>
          <a:prstGeom prst="roundRect">
            <a:avLst>
              <a:gd name="adj" fmla="val 18750"/>
            </a:avLst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Producer 1</a:t>
            </a:r>
          </a:p>
        </p:txBody>
      </p:sp>
      <p:sp>
        <p:nvSpPr>
          <p:cNvPr id="323" name="AutoShape 19"/>
          <p:cNvSpPr>
            <a:spLocks/>
          </p:cNvSpPr>
          <p:nvPr/>
        </p:nvSpPr>
        <p:spPr bwMode="auto">
          <a:xfrm>
            <a:off x="6284046" y="849420"/>
            <a:ext cx="1317600" cy="1044000"/>
          </a:xfrm>
          <a:prstGeom prst="roundRect">
            <a:avLst>
              <a:gd name="adj" fmla="val 9293"/>
            </a:avLst>
          </a:prstGeom>
          <a:solidFill>
            <a:srgbClr val="FF9C2E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Italic" charset="0"/>
              </a:rPr>
              <a:t>Broker 1</a:t>
            </a:r>
          </a:p>
        </p:txBody>
      </p:sp>
      <p:grpSp>
        <p:nvGrpSpPr>
          <p:cNvPr id="324" name="Group 323"/>
          <p:cNvGrpSpPr/>
          <p:nvPr/>
        </p:nvGrpSpPr>
        <p:grpSpPr>
          <a:xfrm>
            <a:off x="6465757" y="1103081"/>
            <a:ext cx="961649" cy="624011"/>
            <a:chOff x="4750914" y="1000093"/>
            <a:chExt cx="961649" cy="624011"/>
          </a:xfrm>
        </p:grpSpPr>
        <p:sp>
          <p:nvSpPr>
            <p:cNvPr id="325" name="Rectangle 324"/>
            <p:cNvSpPr/>
            <p:nvPr/>
          </p:nvSpPr>
          <p:spPr>
            <a:xfrm>
              <a:off x="4750914" y="1008085"/>
              <a:ext cx="961649" cy="24467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26" name="Straight Connector 325"/>
            <p:cNvCxnSpPr/>
            <p:nvPr/>
          </p:nvCxnSpPr>
          <p:spPr>
            <a:xfrm>
              <a:off x="5052917" y="1000093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>
              <a:off x="5322763" y="1001092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>
              <a:off x="5584220" y="1002091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/>
          </p:nvCxnSpPr>
          <p:spPr>
            <a:xfrm>
              <a:off x="4896661" y="1002092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>
              <a:off x="5179139" y="1003091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/>
          </p:nvCxnSpPr>
          <p:spPr>
            <a:xfrm>
              <a:off x="5451106" y="1004090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/>
          </p:nvCxnSpPr>
          <p:spPr>
            <a:xfrm>
              <a:off x="5712563" y="1005089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Rectangle 332"/>
            <p:cNvSpPr/>
            <p:nvPr/>
          </p:nvSpPr>
          <p:spPr>
            <a:xfrm>
              <a:off x="4750914" y="1375430"/>
              <a:ext cx="961647" cy="2446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34" name="Straight Connector 333"/>
            <p:cNvCxnSpPr/>
            <p:nvPr/>
          </p:nvCxnSpPr>
          <p:spPr>
            <a:xfrm>
              <a:off x="5052917" y="1367438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>
              <a:off x="5322763" y="1368437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>
              <a:off x="5584220" y="1369436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>
            <a:xfrm>
              <a:off x="4896661" y="1369437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/>
          </p:nvCxnSpPr>
          <p:spPr>
            <a:xfrm>
              <a:off x="5179139" y="1370436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>
              <a:off x="5451106" y="1371435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/>
          </p:nvCxnSpPr>
          <p:spPr>
            <a:xfrm>
              <a:off x="5712563" y="1372434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1" name="AutoShape 19"/>
          <p:cNvSpPr>
            <a:spLocks/>
          </p:cNvSpPr>
          <p:nvPr/>
        </p:nvSpPr>
        <p:spPr bwMode="auto">
          <a:xfrm>
            <a:off x="6281963" y="2047571"/>
            <a:ext cx="1317600" cy="1044000"/>
          </a:xfrm>
          <a:prstGeom prst="roundRect">
            <a:avLst>
              <a:gd name="adj" fmla="val 9293"/>
            </a:avLst>
          </a:prstGeom>
          <a:solidFill>
            <a:srgbClr val="FF9C2E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Italic" charset="0"/>
              </a:rPr>
              <a:t>Broker 2</a:t>
            </a:r>
          </a:p>
        </p:txBody>
      </p:sp>
      <p:sp>
        <p:nvSpPr>
          <p:cNvPr id="342" name="AutoShape 19"/>
          <p:cNvSpPr>
            <a:spLocks/>
          </p:cNvSpPr>
          <p:nvPr/>
        </p:nvSpPr>
        <p:spPr bwMode="auto">
          <a:xfrm>
            <a:off x="6281963" y="3241036"/>
            <a:ext cx="1317600" cy="1044000"/>
          </a:xfrm>
          <a:prstGeom prst="roundRect">
            <a:avLst>
              <a:gd name="adj" fmla="val 9293"/>
            </a:avLst>
          </a:prstGeom>
          <a:solidFill>
            <a:srgbClr val="FF9C2E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Italic" charset="0"/>
              </a:rPr>
              <a:t>Broker 3</a:t>
            </a:r>
          </a:p>
        </p:txBody>
      </p:sp>
      <p:grpSp>
        <p:nvGrpSpPr>
          <p:cNvPr id="343" name="Group 342"/>
          <p:cNvGrpSpPr/>
          <p:nvPr/>
        </p:nvGrpSpPr>
        <p:grpSpPr>
          <a:xfrm>
            <a:off x="6459618" y="2295505"/>
            <a:ext cx="961649" cy="624011"/>
            <a:chOff x="4750914" y="1000093"/>
            <a:chExt cx="961649" cy="624011"/>
          </a:xfrm>
        </p:grpSpPr>
        <p:sp>
          <p:nvSpPr>
            <p:cNvPr id="344" name="Rectangle 343"/>
            <p:cNvSpPr/>
            <p:nvPr/>
          </p:nvSpPr>
          <p:spPr>
            <a:xfrm>
              <a:off x="4750914" y="1008085"/>
              <a:ext cx="961649" cy="2446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45" name="Straight Connector 344"/>
            <p:cNvCxnSpPr/>
            <p:nvPr/>
          </p:nvCxnSpPr>
          <p:spPr>
            <a:xfrm>
              <a:off x="5052917" y="1000093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>
              <a:off x="5322763" y="1001092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>
            <a:xfrm>
              <a:off x="5584220" y="1002091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>
              <a:off x="4896661" y="1002092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/>
          </p:nvCxnSpPr>
          <p:spPr>
            <a:xfrm>
              <a:off x="5179139" y="1003091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/>
          </p:nvCxnSpPr>
          <p:spPr>
            <a:xfrm>
              <a:off x="5451106" y="1004090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/>
          </p:nvCxnSpPr>
          <p:spPr>
            <a:xfrm>
              <a:off x="5712563" y="1005089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2" name="Rectangle 351"/>
            <p:cNvSpPr/>
            <p:nvPr/>
          </p:nvSpPr>
          <p:spPr>
            <a:xfrm>
              <a:off x="4750914" y="1375430"/>
              <a:ext cx="961647" cy="2446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53" name="Straight Connector 352"/>
            <p:cNvCxnSpPr/>
            <p:nvPr/>
          </p:nvCxnSpPr>
          <p:spPr>
            <a:xfrm>
              <a:off x="5052917" y="1367438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/>
          </p:nvCxnSpPr>
          <p:spPr>
            <a:xfrm>
              <a:off x="5322763" y="1368437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/>
          </p:nvCxnSpPr>
          <p:spPr>
            <a:xfrm>
              <a:off x="5584220" y="1369436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/>
          </p:nvCxnSpPr>
          <p:spPr>
            <a:xfrm>
              <a:off x="4896661" y="1369437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>
              <a:off x="5179139" y="1370436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/>
          </p:nvCxnSpPr>
          <p:spPr>
            <a:xfrm>
              <a:off x="5451106" y="1371435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>
              <a:off x="5712563" y="1372434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0" name="Group 359"/>
          <p:cNvGrpSpPr/>
          <p:nvPr/>
        </p:nvGrpSpPr>
        <p:grpSpPr>
          <a:xfrm>
            <a:off x="6476374" y="3520035"/>
            <a:ext cx="961649" cy="624011"/>
            <a:chOff x="4750914" y="1000093"/>
            <a:chExt cx="961649" cy="624011"/>
          </a:xfrm>
          <a:solidFill>
            <a:schemeClr val="bg2"/>
          </a:solidFill>
        </p:grpSpPr>
        <p:sp>
          <p:nvSpPr>
            <p:cNvPr id="361" name="Rectangle 360"/>
            <p:cNvSpPr/>
            <p:nvPr/>
          </p:nvSpPr>
          <p:spPr>
            <a:xfrm>
              <a:off x="4750914" y="1008085"/>
              <a:ext cx="961649" cy="244678"/>
            </a:xfrm>
            <a:prstGeom prst="rect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62" name="Straight Connector 361"/>
            <p:cNvCxnSpPr/>
            <p:nvPr/>
          </p:nvCxnSpPr>
          <p:spPr>
            <a:xfrm>
              <a:off x="5052917" y="1000093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/>
          </p:nvCxnSpPr>
          <p:spPr>
            <a:xfrm>
              <a:off x="5322763" y="1001092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/>
          </p:nvCxnSpPr>
          <p:spPr>
            <a:xfrm>
              <a:off x="5584220" y="1002091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/>
          </p:nvCxnSpPr>
          <p:spPr>
            <a:xfrm>
              <a:off x="4896661" y="1002092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/>
          </p:nvCxnSpPr>
          <p:spPr>
            <a:xfrm>
              <a:off x="5179139" y="1003091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/>
          </p:nvCxnSpPr>
          <p:spPr>
            <a:xfrm>
              <a:off x="5451106" y="1004090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/>
          </p:nvCxnSpPr>
          <p:spPr>
            <a:xfrm>
              <a:off x="5712563" y="1005089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Rectangle 368"/>
            <p:cNvSpPr/>
            <p:nvPr/>
          </p:nvSpPr>
          <p:spPr>
            <a:xfrm>
              <a:off x="4750914" y="1375430"/>
              <a:ext cx="961647" cy="244678"/>
            </a:xfrm>
            <a:prstGeom prst="rect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70" name="Straight Connector 369"/>
            <p:cNvCxnSpPr/>
            <p:nvPr/>
          </p:nvCxnSpPr>
          <p:spPr>
            <a:xfrm>
              <a:off x="5052917" y="1367438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/>
          </p:nvCxnSpPr>
          <p:spPr>
            <a:xfrm>
              <a:off x="5322763" y="1368437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/>
          </p:nvCxnSpPr>
          <p:spPr>
            <a:xfrm>
              <a:off x="5584220" y="1369436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/>
          </p:nvCxnSpPr>
          <p:spPr>
            <a:xfrm>
              <a:off x="4896661" y="1369437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/>
          </p:nvCxnSpPr>
          <p:spPr>
            <a:xfrm>
              <a:off x="5179139" y="1370436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/>
          </p:nvCxnSpPr>
          <p:spPr>
            <a:xfrm>
              <a:off x="5451106" y="1371435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/>
          </p:nvCxnSpPr>
          <p:spPr>
            <a:xfrm>
              <a:off x="5712563" y="1372434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9" name="Straight Arrow Connector 394"/>
          <p:cNvCxnSpPr>
            <a:stCxn id="322" idx="3"/>
            <a:endCxn id="344" idx="1"/>
          </p:cNvCxnSpPr>
          <p:nvPr/>
        </p:nvCxnSpPr>
        <p:spPr>
          <a:xfrm flipV="1">
            <a:off x="5857761" y="2425836"/>
            <a:ext cx="601857" cy="675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0" name="Document 379"/>
          <p:cNvSpPr/>
          <p:nvPr/>
        </p:nvSpPr>
        <p:spPr>
          <a:xfrm>
            <a:off x="7136422" y="1159231"/>
            <a:ext cx="236063" cy="143292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81" name="Document 380"/>
          <p:cNvSpPr/>
          <p:nvPr/>
        </p:nvSpPr>
        <p:spPr>
          <a:xfrm>
            <a:off x="7145121" y="1523871"/>
            <a:ext cx="236063" cy="143292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82" name="Document 381"/>
          <p:cNvSpPr/>
          <p:nvPr/>
        </p:nvSpPr>
        <p:spPr>
          <a:xfrm>
            <a:off x="7136977" y="2350062"/>
            <a:ext cx="236063" cy="143292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83" name="Document 382"/>
          <p:cNvSpPr/>
          <p:nvPr/>
        </p:nvSpPr>
        <p:spPr>
          <a:xfrm>
            <a:off x="7145676" y="2714702"/>
            <a:ext cx="236063" cy="143292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84" name="Document 383"/>
          <p:cNvSpPr/>
          <p:nvPr/>
        </p:nvSpPr>
        <p:spPr>
          <a:xfrm>
            <a:off x="7145591" y="3586784"/>
            <a:ext cx="236063" cy="143292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85" name="Document 384"/>
          <p:cNvSpPr/>
          <p:nvPr/>
        </p:nvSpPr>
        <p:spPr>
          <a:xfrm>
            <a:off x="7154290" y="3951424"/>
            <a:ext cx="236063" cy="143292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cxnSp>
        <p:nvCxnSpPr>
          <p:cNvPr id="395" name="Straight Arrow Connector 394"/>
          <p:cNvCxnSpPr>
            <a:stCxn id="344" idx="1"/>
            <a:endCxn id="361" idx="1"/>
          </p:cNvCxnSpPr>
          <p:nvPr/>
        </p:nvCxnSpPr>
        <p:spPr>
          <a:xfrm rot="10800000" flipH="1" flipV="1">
            <a:off x="6459618" y="2425836"/>
            <a:ext cx="16756" cy="1224530"/>
          </a:xfrm>
          <a:prstGeom prst="curvedConnector3">
            <a:avLst>
              <a:gd name="adj1" fmla="val -2487819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Lightning Bolt 399"/>
          <p:cNvSpPr/>
          <p:nvPr/>
        </p:nvSpPr>
        <p:spPr>
          <a:xfrm>
            <a:off x="6443110" y="859056"/>
            <a:ext cx="994662" cy="978675"/>
          </a:xfrm>
          <a:prstGeom prst="lightningBolt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403" name="AutoShape 4"/>
          <p:cNvSpPr>
            <a:spLocks/>
          </p:cNvSpPr>
          <p:nvPr/>
        </p:nvSpPr>
        <p:spPr bwMode="auto">
          <a:xfrm>
            <a:off x="3452283" y="2258436"/>
            <a:ext cx="936000" cy="468000"/>
          </a:xfrm>
          <a:prstGeom prst="roundRect">
            <a:avLst>
              <a:gd name="adj" fmla="val 14579"/>
            </a:avLst>
          </a:prstGeom>
          <a:solidFill>
            <a:srgbClr val="3F94CC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Consumer 1</a:t>
            </a:r>
            <a:endParaRPr lang="en-US" sz="9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0"/>
              <a:cs typeface="Gill Sans" charset="0"/>
            </a:endParaRPr>
          </a:p>
        </p:txBody>
      </p:sp>
      <p:cxnSp>
        <p:nvCxnSpPr>
          <p:cNvPr id="405" name="Straight Arrow Connector 394"/>
          <p:cNvCxnSpPr>
            <a:stCxn id="82" idx="3"/>
            <a:endCxn id="428" idx="1"/>
          </p:cNvCxnSpPr>
          <p:nvPr/>
        </p:nvCxnSpPr>
        <p:spPr>
          <a:xfrm>
            <a:off x="2903322" y="1600591"/>
            <a:ext cx="617267" cy="96225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" name="AutoShape 4"/>
          <p:cNvSpPr>
            <a:spLocks/>
          </p:cNvSpPr>
          <p:nvPr/>
        </p:nvSpPr>
        <p:spPr bwMode="auto">
          <a:xfrm>
            <a:off x="7988935" y="2246536"/>
            <a:ext cx="936000" cy="468000"/>
          </a:xfrm>
          <a:prstGeom prst="roundRect">
            <a:avLst>
              <a:gd name="adj" fmla="val 14579"/>
            </a:avLst>
          </a:prstGeom>
          <a:solidFill>
            <a:srgbClr val="3F94CC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Consumer 1</a:t>
            </a:r>
            <a:endParaRPr lang="en-US" sz="9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0"/>
              <a:cs typeface="Gill Sans" charset="0"/>
            </a:endParaRPr>
          </a:p>
        </p:txBody>
      </p:sp>
      <p:cxnSp>
        <p:nvCxnSpPr>
          <p:cNvPr id="415" name="Straight Arrow Connector 394"/>
          <p:cNvCxnSpPr>
            <a:stCxn id="344" idx="3"/>
            <a:endCxn id="448" idx="1"/>
          </p:cNvCxnSpPr>
          <p:nvPr/>
        </p:nvCxnSpPr>
        <p:spPr>
          <a:xfrm>
            <a:off x="7421267" y="2425836"/>
            <a:ext cx="631196" cy="13059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/>
          <p:cNvCxnSpPr/>
          <p:nvPr/>
        </p:nvCxnSpPr>
        <p:spPr>
          <a:xfrm>
            <a:off x="4646892" y="680505"/>
            <a:ext cx="0" cy="409186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AutoShape 4"/>
          <p:cNvSpPr>
            <a:spLocks/>
          </p:cNvSpPr>
          <p:nvPr/>
        </p:nvSpPr>
        <p:spPr bwMode="auto">
          <a:xfrm>
            <a:off x="7980820" y="2804101"/>
            <a:ext cx="936000" cy="468000"/>
          </a:xfrm>
          <a:prstGeom prst="roundRect">
            <a:avLst>
              <a:gd name="adj" fmla="val 14579"/>
            </a:avLst>
          </a:prstGeom>
          <a:solidFill>
            <a:srgbClr val="3F94CC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Consumer 2</a:t>
            </a:r>
            <a:endParaRPr lang="en-US" sz="9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0"/>
              <a:cs typeface="Gill Sans" charset="0"/>
            </a:endParaRPr>
          </a:p>
        </p:txBody>
      </p:sp>
      <p:sp>
        <p:nvSpPr>
          <p:cNvPr id="426" name="AutoShape 4"/>
          <p:cNvSpPr>
            <a:spLocks/>
          </p:cNvSpPr>
          <p:nvPr/>
        </p:nvSpPr>
        <p:spPr bwMode="auto">
          <a:xfrm>
            <a:off x="3452283" y="2828421"/>
            <a:ext cx="936000" cy="468000"/>
          </a:xfrm>
          <a:prstGeom prst="roundRect">
            <a:avLst>
              <a:gd name="adj" fmla="val 14579"/>
            </a:avLst>
          </a:prstGeom>
          <a:solidFill>
            <a:srgbClr val="3F94CC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Consumer 2</a:t>
            </a:r>
            <a:endParaRPr lang="en-US" sz="9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0"/>
              <a:cs typeface="Gill Sans" charset="0"/>
            </a:endParaRPr>
          </a:p>
        </p:txBody>
      </p:sp>
      <p:grpSp>
        <p:nvGrpSpPr>
          <p:cNvPr id="427" name="Group 426"/>
          <p:cNvGrpSpPr/>
          <p:nvPr/>
        </p:nvGrpSpPr>
        <p:grpSpPr>
          <a:xfrm>
            <a:off x="3520589" y="2491113"/>
            <a:ext cx="792714" cy="145745"/>
            <a:chOff x="6450252" y="-559379"/>
            <a:chExt cx="1094762" cy="256666"/>
          </a:xfrm>
        </p:grpSpPr>
        <p:sp>
          <p:nvSpPr>
            <p:cNvPr id="428" name="Rectangle 427"/>
            <p:cNvSpPr/>
            <p:nvPr/>
          </p:nvSpPr>
          <p:spPr>
            <a:xfrm>
              <a:off x="6450252" y="-558382"/>
              <a:ext cx="1094762" cy="2506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29" name="Straight Connector 428"/>
            <p:cNvCxnSpPr/>
            <p:nvPr/>
          </p:nvCxnSpPr>
          <p:spPr>
            <a:xfrm>
              <a:off x="6752253" y="-559379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/>
            <p:nvPr/>
          </p:nvCxnSpPr>
          <p:spPr>
            <a:xfrm>
              <a:off x="7022099" y="-558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/>
            <p:cNvCxnSpPr/>
            <p:nvPr/>
          </p:nvCxnSpPr>
          <p:spPr>
            <a:xfrm>
              <a:off x="7283556" y="-557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/>
            <p:cNvCxnSpPr/>
            <p:nvPr/>
          </p:nvCxnSpPr>
          <p:spPr>
            <a:xfrm>
              <a:off x="7545013" y="-556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/>
            <p:cNvCxnSpPr/>
            <p:nvPr/>
          </p:nvCxnSpPr>
          <p:spPr>
            <a:xfrm>
              <a:off x="6595997" y="-557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/>
            <p:cNvCxnSpPr/>
            <p:nvPr/>
          </p:nvCxnSpPr>
          <p:spPr>
            <a:xfrm>
              <a:off x="6878475" y="-556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/>
            <p:nvPr/>
          </p:nvCxnSpPr>
          <p:spPr>
            <a:xfrm>
              <a:off x="7150442" y="-555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/>
            <p:cNvCxnSpPr/>
            <p:nvPr/>
          </p:nvCxnSpPr>
          <p:spPr>
            <a:xfrm>
              <a:off x="7411899" y="-554383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7" name="Group 436"/>
          <p:cNvGrpSpPr/>
          <p:nvPr/>
        </p:nvGrpSpPr>
        <p:grpSpPr>
          <a:xfrm>
            <a:off x="3530696" y="3059177"/>
            <a:ext cx="792714" cy="145745"/>
            <a:chOff x="6450252" y="-559379"/>
            <a:chExt cx="1094762" cy="256666"/>
          </a:xfrm>
        </p:grpSpPr>
        <p:sp>
          <p:nvSpPr>
            <p:cNvPr id="438" name="Rectangle 437"/>
            <p:cNvSpPr/>
            <p:nvPr/>
          </p:nvSpPr>
          <p:spPr>
            <a:xfrm>
              <a:off x="6450252" y="-558382"/>
              <a:ext cx="1094762" cy="2506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39" name="Straight Connector 438"/>
            <p:cNvCxnSpPr/>
            <p:nvPr/>
          </p:nvCxnSpPr>
          <p:spPr>
            <a:xfrm>
              <a:off x="6752253" y="-559379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7022099" y="-558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/>
            <p:nvPr/>
          </p:nvCxnSpPr>
          <p:spPr>
            <a:xfrm>
              <a:off x="7283556" y="-557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/>
            <p:cNvCxnSpPr/>
            <p:nvPr/>
          </p:nvCxnSpPr>
          <p:spPr>
            <a:xfrm>
              <a:off x="7545013" y="-556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/>
            <p:cNvCxnSpPr/>
            <p:nvPr/>
          </p:nvCxnSpPr>
          <p:spPr>
            <a:xfrm>
              <a:off x="6595997" y="-557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/>
            <p:nvPr/>
          </p:nvCxnSpPr>
          <p:spPr>
            <a:xfrm>
              <a:off x="6878475" y="-556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/>
            <p:cNvCxnSpPr/>
            <p:nvPr/>
          </p:nvCxnSpPr>
          <p:spPr>
            <a:xfrm>
              <a:off x="7150442" y="-555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>
              <a:off x="7411899" y="-554383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7" name="Group 446"/>
          <p:cNvGrpSpPr/>
          <p:nvPr/>
        </p:nvGrpSpPr>
        <p:grpSpPr>
          <a:xfrm>
            <a:off x="8052463" y="2484692"/>
            <a:ext cx="792714" cy="145745"/>
            <a:chOff x="6450252" y="-559379"/>
            <a:chExt cx="1094762" cy="256666"/>
          </a:xfrm>
        </p:grpSpPr>
        <p:sp>
          <p:nvSpPr>
            <p:cNvPr id="448" name="Rectangle 447"/>
            <p:cNvSpPr/>
            <p:nvPr/>
          </p:nvSpPr>
          <p:spPr>
            <a:xfrm>
              <a:off x="6450252" y="-558382"/>
              <a:ext cx="1094762" cy="2506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49" name="Straight Connector 448"/>
            <p:cNvCxnSpPr/>
            <p:nvPr/>
          </p:nvCxnSpPr>
          <p:spPr>
            <a:xfrm>
              <a:off x="6752253" y="-559379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/>
            <p:nvPr/>
          </p:nvCxnSpPr>
          <p:spPr>
            <a:xfrm>
              <a:off x="7022099" y="-558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/>
            <p:cNvCxnSpPr/>
            <p:nvPr/>
          </p:nvCxnSpPr>
          <p:spPr>
            <a:xfrm>
              <a:off x="7283556" y="-557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/>
            <p:cNvCxnSpPr/>
            <p:nvPr/>
          </p:nvCxnSpPr>
          <p:spPr>
            <a:xfrm>
              <a:off x="7545013" y="-556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/>
            <p:nvPr/>
          </p:nvCxnSpPr>
          <p:spPr>
            <a:xfrm>
              <a:off x="6595997" y="-557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/>
            <p:cNvCxnSpPr/>
            <p:nvPr/>
          </p:nvCxnSpPr>
          <p:spPr>
            <a:xfrm>
              <a:off x="6878475" y="-556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/>
            <p:cNvCxnSpPr/>
            <p:nvPr/>
          </p:nvCxnSpPr>
          <p:spPr>
            <a:xfrm>
              <a:off x="7150442" y="-555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/>
            <p:cNvCxnSpPr/>
            <p:nvPr/>
          </p:nvCxnSpPr>
          <p:spPr>
            <a:xfrm>
              <a:off x="7411899" y="-554383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7" name="Group 456"/>
          <p:cNvGrpSpPr/>
          <p:nvPr/>
        </p:nvGrpSpPr>
        <p:grpSpPr>
          <a:xfrm>
            <a:off x="8060578" y="3038101"/>
            <a:ext cx="792714" cy="145745"/>
            <a:chOff x="6450252" y="-559379"/>
            <a:chExt cx="1094762" cy="256666"/>
          </a:xfrm>
        </p:grpSpPr>
        <p:sp>
          <p:nvSpPr>
            <p:cNvPr id="458" name="Rectangle 457"/>
            <p:cNvSpPr/>
            <p:nvPr/>
          </p:nvSpPr>
          <p:spPr>
            <a:xfrm>
              <a:off x="6450252" y="-558382"/>
              <a:ext cx="1094762" cy="2506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59" name="Straight Connector 458"/>
            <p:cNvCxnSpPr/>
            <p:nvPr/>
          </p:nvCxnSpPr>
          <p:spPr>
            <a:xfrm>
              <a:off x="6752253" y="-559379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/>
            <p:cNvCxnSpPr/>
            <p:nvPr/>
          </p:nvCxnSpPr>
          <p:spPr>
            <a:xfrm>
              <a:off x="7022099" y="-558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/>
            <p:cNvCxnSpPr/>
            <p:nvPr/>
          </p:nvCxnSpPr>
          <p:spPr>
            <a:xfrm>
              <a:off x="7283556" y="-557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/>
            <p:cNvCxnSpPr/>
            <p:nvPr/>
          </p:nvCxnSpPr>
          <p:spPr>
            <a:xfrm>
              <a:off x="7545013" y="-556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/>
            <p:cNvCxnSpPr/>
            <p:nvPr/>
          </p:nvCxnSpPr>
          <p:spPr>
            <a:xfrm>
              <a:off x="6595997" y="-557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6878475" y="-556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/>
            <p:cNvCxnSpPr/>
            <p:nvPr/>
          </p:nvCxnSpPr>
          <p:spPr>
            <a:xfrm>
              <a:off x="7150442" y="-555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/>
            <p:cNvCxnSpPr/>
            <p:nvPr/>
          </p:nvCxnSpPr>
          <p:spPr>
            <a:xfrm>
              <a:off x="7411899" y="-554383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9" name="Straight Arrow Connector 394"/>
          <p:cNvCxnSpPr>
            <a:stCxn id="277" idx="3"/>
            <a:endCxn id="438" idx="1"/>
          </p:cNvCxnSpPr>
          <p:nvPr/>
        </p:nvCxnSpPr>
        <p:spPr>
          <a:xfrm>
            <a:off x="2897183" y="2793015"/>
            <a:ext cx="633513" cy="33789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Microservices with Kafka Ecosystem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9" name="Arc 8"/>
          <p:cNvSpPr/>
          <p:nvPr/>
        </p:nvSpPr>
        <p:spPr>
          <a:xfrm rot="14361314">
            <a:off x="6187033" y="1778659"/>
            <a:ext cx="1115649" cy="586843"/>
          </a:xfrm>
          <a:prstGeom prst="arc">
            <a:avLst/>
          </a:prstGeom>
          <a:ln>
            <a:solidFill>
              <a:srgbClr val="FF0000"/>
            </a:solidFill>
            <a:prstDash val="dash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8" name="Straight Arrow Connector 394"/>
          <p:cNvCxnSpPr>
            <a:stCxn id="352" idx="3"/>
            <a:endCxn id="458" idx="1"/>
          </p:cNvCxnSpPr>
          <p:nvPr/>
        </p:nvCxnSpPr>
        <p:spPr>
          <a:xfrm>
            <a:off x="7421265" y="2793181"/>
            <a:ext cx="639313" cy="31665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13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 animBg="1"/>
      <p:bldP spid="323" grpId="0" animBg="1"/>
      <p:bldP spid="341" grpId="0" animBg="1"/>
      <p:bldP spid="342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400" grpId="0" animBg="1"/>
      <p:bldP spid="413" grpId="0" animBg="1"/>
      <p:bldP spid="425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Durable and Highly Available Messaging (II)</a:t>
            </a:r>
          </a:p>
        </p:txBody>
      </p:sp>
      <p:sp>
        <p:nvSpPr>
          <p:cNvPr id="62" name="AutoShape 4"/>
          <p:cNvSpPr>
            <a:spLocks/>
          </p:cNvSpPr>
          <p:nvPr/>
        </p:nvSpPr>
        <p:spPr bwMode="auto">
          <a:xfrm>
            <a:off x="405309" y="2249817"/>
            <a:ext cx="936000" cy="468000"/>
          </a:xfrm>
          <a:prstGeom prst="roundRect">
            <a:avLst>
              <a:gd name="adj" fmla="val 18750"/>
            </a:avLst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Producer 1</a:t>
            </a:r>
          </a:p>
        </p:txBody>
      </p:sp>
      <p:sp>
        <p:nvSpPr>
          <p:cNvPr id="64" name="AutoShape 19"/>
          <p:cNvSpPr>
            <a:spLocks/>
          </p:cNvSpPr>
          <p:nvPr/>
        </p:nvSpPr>
        <p:spPr bwMode="auto">
          <a:xfrm>
            <a:off x="1759964" y="849254"/>
            <a:ext cx="1317600" cy="1044000"/>
          </a:xfrm>
          <a:prstGeom prst="roundRect">
            <a:avLst>
              <a:gd name="adj" fmla="val 9293"/>
            </a:avLst>
          </a:prstGeom>
          <a:solidFill>
            <a:srgbClr val="FF9C2E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Italic" charset="0"/>
              </a:rPr>
              <a:t>Broker 1</a:t>
            </a:r>
          </a:p>
        </p:txBody>
      </p:sp>
      <p:grpSp>
        <p:nvGrpSpPr>
          <p:cNvPr id="267" name="Group 266"/>
          <p:cNvGrpSpPr/>
          <p:nvPr/>
        </p:nvGrpSpPr>
        <p:grpSpPr>
          <a:xfrm>
            <a:off x="1941675" y="1102915"/>
            <a:ext cx="961649" cy="624011"/>
            <a:chOff x="4750914" y="1000093"/>
            <a:chExt cx="961649" cy="624011"/>
          </a:xfrm>
        </p:grpSpPr>
        <p:sp>
          <p:nvSpPr>
            <p:cNvPr id="66" name="Rectangle 65"/>
            <p:cNvSpPr/>
            <p:nvPr/>
          </p:nvSpPr>
          <p:spPr>
            <a:xfrm>
              <a:off x="4750914" y="1008085"/>
              <a:ext cx="961649" cy="24467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5052917" y="1000093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5322763" y="1001092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5584220" y="1002091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4896661" y="1002092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179139" y="1003091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451106" y="1004090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712563" y="1005089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4750914" y="1375430"/>
              <a:ext cx="961647" cy="2446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83" name="Straight Connector 82"/>
            <p:cNvCxnSpPr/>
            <p:nvPr/>
          </p:nvCxnSpPr>
          <p:spPr>
            <a:xfrm>
              <a:off x="5052917" y="1367438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5322763" y="1368437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5584220" y="1369436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4896661" y="1369437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179139" y="1370436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451106" y="1371435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712563" y="1372434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AutoShape 19"/>
          <p:cNvSpPr>
            <a:spLocks/>
          </p:cNvSpPr>
          <p:nvPr/>
        </p:nvSpPr>
        <p:spPr bwMode="auto">
          <a:xfrm>
            <a:off x="1757881" y="2047405"/>
            <a:ext cx="1317600" cy="1044000"/>
          </a:xfrm>
          <a:prstGeom prst="roundRect">
            <a:avLst>
              <a:gd name="adj" fmla="val 9293"/>
            </a:avLst>
          </a:prstGeom>
          <a:solidFill>
            <a:srgbClr val="FF9C2E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Italic" charset="0"/>
              </a:rPr>
              <a:t>Broker 2</a:t>
            </a:r>
          </a:p>
        </p:txBody>
      </p:sp>
      <p:sp>
        <p:nvSpPr>
          <p:cNvPr id="130" name="AutoShape 19"/>
          <p:cNvSpPr>
            <a:spLocks/>
          </p:cNvSpPr>
          <p:nvPr/>
        </p:nvSpPr>
        <p:spPr bwMode="auto">
          <a:xfrm>
            <a:off x="1757881" y="3240870"/>
            <a:ext cx="1317600" cy="1044000"/>
          </a:xfrm>
          <a:prstGeom prst="roundRect">
            <a:avLst>
              <a:gd name="adj" fmla="val 9293"/>
            </a:avLst>
          </a:prstGeom>
          <a:solidFill>
            <a:srgbClr val="FF9C2E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Italic" charset="0"/>
              </a:rPr>
              <a:t>Broker 3</a:t>
            </a:r>
          </a:p>
        </p:txBody>
      </p:sp>
      <p:grpSp>
        <p:nvGrpSpPr>
          <p:cNvPr id="268" name="Group 267"/>
          <p:cNvGrpSpPr/>
          <p:nvPr/>
        </p:nvGrpSpPr>
        <p:grpSpPr>
          <a:xfrm>
            <a:off x="1935536" y="2295339"/>
            <a:ext cx="961649" cy="624011"/>
            <a:chOff x="4750914" y="1000093"/>
            <a:chExt cx="961649" cy="624011"/>
          </a:xfrm>
        </p:grpSpPr>
        <p:sp>
          <p:nvSpPr>
            <p:cNvPr id="269" name="Rectangle 268"/>
            <p:cNvSpPr/>
            <p:nvPr/>
          </p:nvSpPr>
          <p:spPr>
            <a:xfrm>
              <a:off x="4750914" y="1008085"/>
              <a:ext cx="961649" cy="24467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70" name="Straight Connector 269"/>
            <p:cNvCxnSpPr/>
            <p:nvPr/>
          </p:nvCxnSpPr>
          <p:spPr>
            <a:xfrm>
              <a:off x="5052917" y="1000093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>
              <a:off x="5322763" y="1001092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>
              <a:off x="5584220" y="1002091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>
              <a:off x="4896661" y="1002092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>
              <a:off x="5179139" y="1003091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>
              <a:off x="5451106" y="1004090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>
              <a:off x="5712563" y="1005089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Rectangle 276"/>
            <p:cNvSpPr/>
            <p:nvPr/>
          </p:nvSpPr>
          <p:spPr>
            <a:xfrm>
              <a:off x="4750914" y="1375430"/>
              <a:ext cx="961647" cy="2446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78" name="Straight Connector 277"/>
            <p:cNvCxnSpPr/>
            <p:nvPr/>
          </p:nvCxnSpPr>
          <p:spPr>
            <a:xfrm>
              <a:off x="5052917" y="1367438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5322763" y="1368437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>
              <a:off x="5584220" y="1369436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>
              <a:off x="4896661" y="1369437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>
              <a:off x="5179139" y="1370436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5451106" y="1371435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>
              <a:off x="5712563" y="1372434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/>
          <p:cNvGrpSpPr/>
          <p:nvPr/>
        </p:nvGrpSpPr>
        <p:grpSpPr>
          <a:xfrm>
            <a:off x="1952292" y="3519869"/>
            <a:ext cx="961649" cy="624011"/>
            <a:chOff x="4750914" y="1000093"/>
            <a:chExt cx="961649" cy="624011"/>
          </a:xfrm>
          <a:solidFill>
            <a:schemeClr val="bg2"/>
          </a:solidFill>
        </p:grpSpPr>
        <p:sp>
          <p:nvSpPr>
            <p:cNvPr id="286" name="Rectangle 285"/>
            <p:cNvSpPr/>
            <p:nvPr/>
          </p:nvSpPr>
          <p:spPr>
            <a:xfrm>
              <a:off x="4750914" y="1008085"/>
              <a:ext cx="961649" cy="244678"/>
            </a:xfrm>
            <a:prstGeom prst="rect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87" name="Straight Connector 286"/>
            <p:cNvCxnSpPr/>
            <p:nvPr/>
          </p:nvCxnSpPr>
          <p:spPr>
            <a:xfrm>
              <a:off x="5052917" y="1000093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>
              <a:off x="5322763" y="1001092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>
              <a:off x="5584220" y="1002091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>
              <a:off x="4896661" y="1002092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>
              <a:off x="5179139" y="1003091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>
              <a:off x="5451106" y="1004090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>
              <a:off x="5712563" y="1005089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Rectangle 293"/>
            <p:cNvSpPr/>
            <p:nvPr/>
          </p:nvSpPr>
          <p:spPr>
            <a:xfrm>
              <a:off x="4750914" y="1375430"/>
              <a:ext cx="961647" cy="244678"/>
            </a:xfrm>
            <a:prstGeom prst="rect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5" name="Straight Connector 294"/>
            <p:cNvCxnSpPr/>
            <p:nvPr/>
          </p:nvCxnSpPr>
          <p:spPr>
            <a:xfrm>
              <a:off x="5052917" y="1367438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>
              <a:off x="5322763" y="1368437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>
              <a:off x="5584220" y="1369436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>
              <a:off x="4896661" y="1369437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>
              <a:off x="5179139" y="1370436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>
              <a:off x="5451106" y="1371435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>
              <a:off x="5712563" y="1372434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3" name="Straight Arrow Connector 394"/>
          <p:cNvCxnSpPr>
            <a:stCxn id="82" idx="1"/>
            <a:endCxn id="269" idx="1"/>
          </p:cNvCxnSpPr>
          <p:nvPr/>
        </p:nvCxnSpPr>
        <p:spPr>
          <a:xfrm rot="10800000" flipV="1">
            <a:off x="1935537" y="1600590"/>
            <a:ext cx="6139" cy="825079"/>
          </a:xfrm>
          <a:prstGeom prst="curvedConnector3">
            <a:avLst>
              <a:gd name="adj1" fmla="val 3823734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94"/>
          <p:cNvCxnSpPr>
            <a:stCxn id="82" idx="1"/>
            <a:endCxn id="286" idx="1"/>
          </p:cNvCxnSpPr>
          <p:nvPr/>
        </p:nvCxnSpPr>
        <p:spPr>
          <a:xfrm rot="10800000" flipH="1" flipV="1">
            <a:off x="1941674" y="1600590"/>
            <a:ext cx="10617" cy="2049609"/>
          </a:xfrm>
          <a:prstGeom prst="curvedConnector3">
            <a:avLst>
              <a:gd name="adj1" fmla="val -3673015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394"/>
          <p:cNvCxnSpPr>
            <a:stCxn id="62" idx="3"/>
            <a:endCxn id="82" idx="1"/>
          </p:cNvCxnSpPr>
          <p:nvPr/>
        </p:nvCxnSpPr>
        <p:spPr>
          <a:xfrm flipV="1">
            <a:off x="1341309" y="1600591"/>
            <a:ext cx="600366" cy="883226"/>
          </a:xfrm>
          <a:prstGeom prst="curvedConnector3">
            <a:avLst>
              <a:gd name="adj1" fmla="val 3357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Document 315"/>
          <p:cNvSpPr/>
          <p:nvPr/>
        </p:nvSpPr>
        <p:spPr>
          <a:xfrm>
            <a:off x="2612340" y="1159065"/>
            <a:ext cx="236063" cy="143292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17" name="Document 316"/>
          <p:cNvSpPr/>
          <p:nvPr/>
        </p:nvSpPr>
        <p:spPr>
          <a:xfrm>
            <a:off x="2621039" y="1523705"/>
            <a:ext cx="236063" cy="143292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18" name="Document 317"/>
          <p:cNvSpPr/>
          <p:nvPr/>
        </p:nvSpPr>
        <p:spPr>
          <a:xfrm>
            <a:off x="2612895" y="2349896"/>
            <a:ext cx="236063" cy="143292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19" name="Document 318"/>
          <p:cNvSpPr/>
          <p:nvPr/>
        </p:nvSpPr>
        <p:spPr>
          <a:xfrm>
            <a:off x="2621594" y="2714536"/>
            <a:ext cx="236063" cy="143292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20" name="Document 319"/>
          <p:cNvSpPr/>
          <p:nvPr/>
        </p:nvSpPr>
        <p:spPr>
          <a:xfrm>
            <a:off x="2621509" y="3586618"/>
            <a:ext cx="236063" cy="143292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21" name="Document 320"/>
          <p:cNvSpPr/>
          <p:nvPr/>
        </p:nvSpPr>
        <p:spPr>
          <a:xfrm>
            <a:off x="2630208" y="3951258"/>
            <a:ext cx="236063" cy="143292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22" name="AutoShape 4"/>
          <p:cNvSpPr>
            <a:spLocks/>
          </p:cNvSpPr>
          <p:nvPr/>
        </p:nvSpPr>
        <p:spPr bwMode="auto">
          <a:xfrm>
            <a:off x="4921761" y="2259354"/>
            <a:ext cx="936000" cy="468000"/>
          </a:xfrm>
          <a:prstGeom prst="roundRect">
            <a:avLst>
              <a:gd name="adj" fmla="val 18750"/>
            </a:avLst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Producer 1</a:t>
            </a:r>
          </a:p>
        </p:txBody>
      </p:sp>
      <p:sp>
        <p:nvSpPr>
          <p:cNvPr id="323" name="AutoShape 19"/>
          <p:cNvSpPr>
            <a:spLocks/>
          </p:cNvSpPr>
          <p:nvPr/>
        </p:nvSpPr>
        <p:spPr bwMode="auto">
          <a:xfrm>
            <a:off x="6284046" y="849420"/>
            <a:ext cx="1317600" cy="1044000"/>
          </a:xfrm>
          <a:prstGeom prst="roundRect">
            <a:avLst>
              <a:gd name="adj" fmla="val 9293"/>
            </a:avLst>
          </a:prstGeom>
          <a:solidFill>
            <a:srgbClr val="FF9C2E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Italic" charset="0"/>
              </a:rPr>
              <a:t>Broker 1</a:t>
            </a:r>
          </a:p>
        </p:txBody>
      </p:sp>
      <p:grpSp>
        <p:nvGrpSpPr>
          <p:cNvPr id="324" name="Group 323"/>
          <p:cNvGrpSpPr/>
          <p:nvPr/>
        </p:nvGrpSpPr>
        <p:grpSpPr>
          <a:xfrm>
            <a:off x="6465757" y="1103081"/>
            <a:ext cx="961649" cy="624011"/>
            <a:chOff x="4750914" y="1000093"/>
            <a:chExt cx="961649" cy="624011"/>
          </a:xfrm>
        </p:grpSpPr>
        <p:sp>
          <p:nvSpPr>
            <p:cNvPr id="325" name="Rectangle 324"/>
            <p:cNvSpPr/>
            <p:nvPr/>
          </p:nvSpPr>
          <p:spPr>
            <a:xfrm>
              <a:off x="4750914" y="1008085"/>
              <a:ext cx="961649" cy="24467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26" name="Straight Connector 325"/>
            <p:cNvCxnSpPr/>
            <p:nvPr/>
          </p:nvCxnSpPr>
          <p:spPr>
            <a:xfrm>
              <a:off x="5052917" y="1000093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>
              <a:off x="5322763" y="1001092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>
              <a:off x="5584220" y="1002091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/>
          </p:nvCxnSpPr>
          <p:spPr>
            <a:xfrm>
              <a:off x="4896661" y="1002092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>
              <a:off x="5179139" y="1003091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/>
          </p:nvCxnSpPr>
          <p:spPr>
            <a:xfrm>
              <a:off x="5451106" y="1004090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/>
          </p:nvCxnSpPr>
          <p:spPr>
            <a:xfrm>
              <a:off x="5712563" y="1005089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Rectangle 332"/>
            <p:cNvSpPr/>
            <p:nvPr/>
          </p:nvSpPr>
          <p:spPr>
            <a:xfrm>
              <a:off x="4750914" y="1375430"/>
              <a:ext cx="961647" cy="2446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34" name="Straight Connector 333"/>
            <p:cNvCxnSpPr/>
            <p:nvPr/>
          </p:nvCxnSpPr>
          <p:spPr>
            <a:xfrm>
              <a:off x="5052917" y="1367438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>
              <a:off x="5322763" y="1368437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>
              <a:off x="5584220" y="1369436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>
            <a:xfrm>
              <a:off x="4896661" y="1369437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/>
          </p:nvCxnSpPr>
          <p:spPr>
            <a:xfrm>
              <a:off x="5179139" y="1370436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>
              <a:off x="5451106" y="1371435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/>
          </p:nvCxnSpPr>
          <p:spPr>
            <a:xfrm>
              <a:off x="5712563" y="1372434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1" name="AutoShape 19"/>
          <p:cNvSpPr>
            <a:spLocks/>
          </p:cNvSpPr>
          <p:nvPr/>
        </p:nvSpPr>
        <p:spPr bwMode="auto">
          <a:xfrm>
            <a:off x="6281963" y="2047571"/>
            <a:ext cx="1317600" cy="1044000"/>
          </a:xfrm>
          <a:prstGeom prst="roundRect">
            <a:avLst>
              <a:gd name="adj" fmla="val 9293"/>
            </a:avLst>
          </a:prstGeom>
          <a:solidFill>
            <a:srgbClr val="FF9C2E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Italic" charset="0"/>
              </a:rPr>
              <a:t>Broker 2</a:t>
            </a:r>
          </a:p>
        </p:txBody>
      </p:sp>
      <p:sp>
        <p:nvSpPr>
          <p:cNvPr id="342" name="AutoShape 19"/>
          <p:cNvSpPr>
            <a:spLocks/>
          </p:cNvSpPr>
          <p:nvPr/>
        </p:nvSpPr>
        <p:spPr bwMode="auto">
          <a:xfrm>
            <a:off x="6281963" y="3241036"/>
            <a:ext cx="1317600" cy="1044000"/>
          </a:xfrm>
          <a:prstGeom prst="roundRect">
            <a:avLst>
              <a:gd name="adj" fmla="val 9293"/>
            </a:avLst>
          </a:prstGeom>
          <a:solidFill>
            <a:srgbClr val="FF9C2E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Italic" charset="0"/>
              </a:rPr>
              <a:t>Broker 3</a:t>
            </a:r>
          </a:p>
        </p:txBody>
      </p:sp>
      <p:grpSp>
        <p:nvGrpSpPr>
          <p:cNvPr id="343" name="Group 342"/>
          <p:cNvGrpSpPr/>
          <p:nvPr/>
        </p:nvGrpSpPr>
        <p:grpSpPr>
          <a:xfrm>
            <a:off x="6459618" y="2295505"/>
            <a:ext cx="961649" cy="624011"/>
            <a:chOff x="4750914" y="1000093"/>
            <a:chExt cx="961649" cy="624011"/>
          </a:xfrm>
        </p:grpSpPr>
        <p:sp>
          <p:nvSpPr>
            <p:cNvPr id="344" name="Rectangle 343"/>
            <p:cNvSpPr/>
            <p:nvPr/>
          </p:nvSpPr>
          <p:spPr>
            <a:xfrm>
              <a:off x="4750914" y="1008085"/>
              <a:ext cx="961649" cy="24467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45" name="Straight Connector 344"/>
            <p:cNvCxnSpPr/>
            <p:nvPr/>
          </p:nvCxnSpPr>
          <p:spPr>
            <a:xfrm>
              <a:off x="5052917" y="1000093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>
              <a:off x="5322763" y="1001092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>
            <a:xfrm>
              <a:off x="5584220" y="1002091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>
              <a:off x="4896661" y="1002092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/>
          </p:nvCxnSpPr>
          <p:spPr>
            <a:xfrm>
              <a:off x="5179139" y="1003091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/>
          </p:nvCxnSpPr>
          <p:spPr>
            <a:xfrm>
              <a:off x="5451106" y="1004090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/>
          </p:nvCxnSpPr>
          <p:spPr>
            <a:xfrm>
              <a:off x="5712563" y="1005089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2" name="Rectangle 351"/>
            <p:cNvSpPr/>
            <p:nvPr/>
          </p:nvSpPr>
          <p:spPr>
            <a:xfrm>
              <a:off x="4750914" y="1375430"/>
              <a:ext cx="961647" cy="2446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53" name="Straight Connector 352"/>
            <p:cNvCxnSpPr/>
            <p:nvPr/>
          </p:nvCxnSpPr>
          <p:spPr>
            <a:xfrm>
              <a:off x="5052917" y="1367438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/>
          </p:nvCxnSpPr>
          <p:spPr>
            <a:xfrm>
              <a:off x="5322763" y="1368437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/>
          </p:nvCxnSpPr>
          <p:spPr>
            <a:xfrm>
              <a:off x="5584220" y="1369436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/>
          </p:nvCxnSpPr>
          <p:spPr>
            <a:xfrm>
              <a:off x="4896661" y="1369437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>
              <a:off x="5179139" y="1370436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/>
          </p:nvCxnSpPr>
          <p:spPr>
            <a:xfrm>
              <a:off x="5451106" y="1371435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>
              <a:off x="5712563" y="1372434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0" name="Group 359"/>
          <p:cNvGrpSpPr/>
          <p:nvPr/>
        </p:nvGrpSpPr>
        <p:grpSpPr>
          <a:xfrm>
            <a:off x="6476374" y="3520035"/>
            <a:ext cx="961649" cy="624011"/>
            <a:chOff x="4750914" y="1000093"/>
            <a:chExt cx="961649" cy="624011"/>
          </a:xfrm>
          <a:solidFill>
            <a:schemeClr val="bg2"/>
          </a:solidFill>
        </p:grpSpPr>
        <p:sp>
          <p:nvSpPr>
            <p:cNvPr id="361" name="Rectangle 360"/>
            <p:cNvSpPr/>
            <p:nvPr/>
          </p:nvSpPr>
          <p:spPr>
            <a:xfrm>
              <a:off x="4750914" y="1008085"/>
              <a:ext cx="961649" cy="244678"/>
            </a:xfrm>
            <a:prstGeom prst="rect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62" name="Straight Connector 361"/>
            <p:cNvCxnSpPr/>
            <p:nvPr/>
          </p:nvCxnSpPr>
          <p:spPr>
            <a:xfrm>
              <a:off x="5052917" y="1000093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/>
          </p:nvCxnSpPr>
          <p:spPr>
            <a:xfrm>
              <a:off x="5322763" y="1001092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/>
          </p:nvCxnSpPr>
          <p:spPr>
            <a:xfrm>
              <a:off x="5584220" y="1002091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/>
          </p:nvCxnSpPr>
          <p:spPr>
            <a:xfrm>
              <a:off x="4896661" y="1002092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/>
          </p:nvCxnSpPr>
          <p:spPr>
            <a:xfrm>
              <a:off x="5179139" y="1003091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/>
          </p:nvCxnSpPr>
          <p:spPr>
            <a:xfrm>
              <a:off x="5451106" y="1004090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/>
          </p:nvCxnSpPr>
          <p:spPr>
            <a:xfrm>
              <a:off x="5712563" y="1005089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Rectangle 368"/>
            <p:cNvSpPr/>
            <p:nvPr/>
          </p:nvSpPr>
          <p:spPr>
            <a:xfrm>
              <a:off x="4750914" y="1375430"/>
              <a:ext cx="961647" cy="244678"/>
            </a:xfrm>
            <a:prstGeom prst="rect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70" name="Straight Connector 369"/>
            <p:cNvCxnSpPr/>
            <p:nvPr/>
          </p:nvCxnSpPr>
          <p:spPr>
            <a:xfrm>
              <a:off x="5052917" y="1367438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/>
          </p:nvCxnSpPr>
          <p:spPr>
            <a:xfrm>
              <a:off x="5322763" y="1368437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/>
          </p:nvCxnSpPr>
          <p:spPr>
            <a:xfrm>
              <a:off x="5584220" y="1369436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/>
          </p:nvCxnSpPr>
          <p:spPr>
            <a:xfrm>
              <a:off x="4896661" y="1369437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/>
          </p:nvCxnSpPr>
          <p:spPr>
            <a:xfrm>
              <a:off x="5179139" y="1370436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/>
          </p:nvCxnSpPr>
          <p:spPr>
            <a:xfrm>
              <a:off x="5451106" y="1371435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/>
          </p:nvCxnSpPr>
          <p:spPr>
            <a:xfrm>
              <a:off x="5712563" y="1372434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9" name="Straight Arrow Connector 394"/>
          <p:cNvCxnSpPr>
            <a:stCxn id="322" idx="3"/>
            <a:endCxn id="333" idx="1"/>
          </p:cNvCxnSpPr>
          <p:nvPr/>
        </p:nvCxnSpPr>
        <p:spPr>
          <a:xfrm flipV="1">
            <a:off x="5857761" y="1600757"/>
            <a:ext cx="607996" cy="892597"/>
          </a:xfrm>
          <a:prstGeom prst="curvedConnector3">
            <a:avLst>
              <a:gd name="adj1" fmla="val 3820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0" name="Document 379"/>
          <p:cNvSpPr/>
          <p:nvPr/>
        </p:nvSpPr>
        <p:spPr>
          <a:xfrm>
            <a:off x="7136422" y="1159231"/>
            <a:ext cx="236063" cy="143292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81" name="Document 380"/>
          <p:cNvSpPr/>
          <p:nvPr/>
        </p:nvSpPr>
        <p:spPr>
          <a:xfrm>
            <a:off x="7145121" y="1523871"/>
            <a:ext cx="236063" cy="143292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82" name="Document 381"/>
          <p:cNvSpPr/>
          <p:nvPr/>
        </p:nvSpPr>
        <p:spPr>
          <a:xfrm>
            <a:off x="7136977" y="2350062"/>
            <a:ext cx="236063" cy="143292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83" name="Document 382"/>
          <p:cNvSpPr/>
          <p:nvPr/>
        </p:nvSpPr>
        <p:spPr>
          <a:xfrm>
            <a:off x="7145676" y="2714702"/>
            <a:ext cx="236063" cy="143292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84" name="Document 383"/>
          <p:cNvSpPr/>
          <p:nvPr/>
        </p:nvSpPr>
        <p:spPr>
          <a:xfrm>
            <a:off x="7145591" y="3586784"/>
            <a:ext cx="236063" cy="143292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385" name="Document 384"/>
          <p:cNvSpPr/>
          <p:nvPr/>
        </p:nvSpPr>
        <p:spPr>
          <a:xfrm>
            <a:off x="7154290" y="3951424"/>
            <a:ext cx="236063" cy="143292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cxnSp>
        <p:nvCxnSpPr>
          <p:cNvPr id="395" name="Straight Arrow Connector 394"/>
          <p:cNvCxnSpPr>
            <a:stCxn id="333" idx="1"/>
            <a:endCxn id="361" idx="1"/>
          </p:cNvCxnSpPr>
          <p:nvPr/>
        </p:nvCxnSpPr>
        <p:spPr>
          <a:xfrm rot="10800000" flipH="1" flipV="1">
            <a:off x="6465756" y="1600756"/>
            <a:ext cx="10617" cy="2049609"/>
          </a:xfrm>
          <a:prstGeom prst="curvedConnector3">
            <a:avLst>
              <a:gd name="adj1" fmla="val -3588584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AutoShape 4"/>
          <p:cNvSpPr>
            <a:spLocks/>
          </p:cNvSpPr>
          <p:nvPr/>
        </p:nvSpPr>
        <p:spPr bwMode="auto">
          <a:xfrm>
            <a:off x="3452283" y="2258436"/>
            <a:ext cx="936000" cy="468000"/>
          </a:xfrm>
          <a:prstGeom prst="roundRect">
            <a:avLst>
              <a:gd name="adj" fmla="val 14579"/>
            </a:avLst>
          </a:prstGeom>
          <a:solidFill>
            <a:srgbClr val="3F94CC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Consumer 1</a:t>
            </a:r>
            <a:endParaRPr lang="en-US" sz="9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0"/>
              <a:cs typeface="Gill Sans" charset="0"/>
            </a:endParaRPr>
          </a:p>
        </p:txBody>
      </p:sp>
      <p:cxnSp>
        <p:nvCxnSpPr>
          <p:cNvPr id="405" name="Straight Arrow Connector 394"/>
          <p:cNvCxnSpPr>
            <a:stCxn id="82" idx="3"/>
            <a:endCxn id="428" idx="1"/>
          </p:cNvCxnSpPr>
          <p:nvPr/>
        </p:nvCxnSpPr>
        <p:spPr>
          <a:xfrm>
            <a:off x="2903322" y="1600591"/>
            <a:ext cx="617267" cy="96225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" name="AutoShape 4"/>
          <p:cNvSpPr>
            <a:spLocks/>
          </p:cNvSpPr>
          <p:nvPr/>
        </p:nvSpPr>
        <p:spPr bwMode="auto">
          <a:xfrm>
            <a:off x="7988935" y="2246536"/>
            <a:ext cx="936000" cy="468000"/>
          </a:xfrm>
          <a:prstGeom prst="roundRect">
            <a:avLst>
              <a:gd name="adj" fmla="val 14579"/>
            </a:avLst>
          </a:prstGeom>
          <a:solidFill>
            <a:srgbClr val="3F94CC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Consumer 1</a:t>
            </a:r>
            <a:endParaRPr lang="en-US" sz="9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0"/>
              <a:cs typeface="Gill Sans" charset="0"/>
            </a:endParaRPr>
          </a:p>
        </p:txBody>
      </p:sp>
      <p:cxnSp>
        <p:nvCxnSpPr>
          <p:cNvPr id="424" name="Straight Connector 423"/>
          <p:cNvCxnSpPr/>
          <p:nvPr/>
        </p:nvCxnSpPr>
        <p:spPr>
          <a:xfrm>
            <a:off x="4646892" y="680505"/>
            <a:ext cx="0" cy="409186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AutoShape 4"/>
          <p:cNvSpPr>
            <a:spLocks/>
          </p:cNvSpPr>
          <p:nvPr/>
        </p:nvSpPr>
        <p:spPr bwMode="auto">
          <a:xfrm>
            <a:off x="7980820" y="2804101"/>
            <a:ext cx="936000" cy="684000"/>
          </a:xfrm>
          <a:prstGeom prst="roundRect">
            <a:avLst>
              <a:gd name="adj" fmla="val 14579"/>
            </a:avLst>
          </a:prstGeom>
          <a:solidFill>
            <a:srgbClr val="3F94CC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Consumer 2</a:t>
            </a:r>
            <a:endParaRPr lang="en-US" sz="9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0"/>
              <a:cs typeface="Gill Sans" charset="0"/>
            </a:endParaRPr>
          </a:p>
        </p:txBody>
      </p:sp>
      <p:sp>
        <p:nvSpPr>
          <p:cNvPr id="426" name="AutoShape 4"/>
          <p:cNvSpPr>
            <a:spLocks/>
          </p:cNvSpPr>
          <p:nvPr/>
        </p:nvSpPr>
        <p:spPr bwMode="auto">
          <a:xfrm>
            <a:off x="3452283" y="2828421"/>
            <a:ext cx="936000" cy="468000"/>
          </a:xfrm>
          <a:prstGeom prst="roundRect">
            <a:avLst>
              <a:gd name="adj" fmla="val 14579"/>
            </a:avLst>
          </a:prstGeom>
          <a:solidFill>
            <a:srgbClr val="3F94CC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Consumer 2</a:t>
            </a:r>
            <a:endParaRPr lang="en-US" sz="9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0"/>
              <a:cs typeface="Gill Sans" charset="0"/>
            </a:endParaRPr>
          </a:p>
        </p:txBody>
      </p:sp>
      <p:grpSp>
        <p:nvGrpSpPr>
          <p:cNvPr id="427" name="Group 426"/>
          <p:cNvGrpSpPr/>
          <p:nvPr/>
        </p:nvGrpSpPr>
        <p:grpSpPr>
          <a:xfrm>
            <a:off x="3520589" y="2491113"/>
            <a:ext cx="792714" cy="145745"/>
            <a:chOff x="6450252" y="-559379"/>
            <a:chExt cx="1094762" cy="256666"/>
          </a:xfrm>
        </p:grpSpPr>
        <p:sp>
          <p:nvSpPr>
            <p:cNvPr id="428" name="Rectangle 427"/>
            <p:cNvSpPr/>
            <p:nvPr/>
          </p:nvSpPr>
          <p:spPr>
            <a:xfrm>
              <a:off x="6450252" y="-558382"/>
              <a:ext cx="1094762" cy="2506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29" name="Straight Connector 428"/>
            <p:cNvCxnSpPr/>
            <p:nvPr/>
          </p:nvCxnSpPr>
          <p:spPr>
            <a:xfrm>
              <a:off x="6752253" y="-559379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/>
            <p:nvPr/>
          </p:nvCxnSpPr>
          <p:spPr>
            <a:xfrm>
              <a:off x="7022099" y="-558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/>
            <p:cNvCxnSpPr/>
            <p:nvPr/>
          </p:nvCxnSpPr>
          <p:spPr>
            <a:xfrm>
              <a:off x="7283556" y="-557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/>
            <p:cNvCxnSpPr/>
            <p:nvPr/>
          </p:nvCxnSpPr>
          <p:spPr>
            <a:xfrm>
              <a:off x="7545013" y="-556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/>
            <p:cNvCxnSpPr/>
            <p:nvPr/>
          </p:nvCxnSpPr>
          <p:spPr>
            <a:xfrm>
              <a:off x="6595997" y="-557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/>
            <p:cNvCxnSpPr/>
            <p:nvPr/>
          </p:nvCxnSpPr>
          <p:spPr>
            <a:xfrm>
              <a:off x="6878475" y="-556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/>
            <p:nvPr/>
          </p:nvCxnSpPr>
          <p:spPr>
            <a:xfrm>
              <a:off x="7150442" y="-555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/>
            <p:cNvCxnSpPr/>
            <p:nvPr/>
          </p:nvCxnSpPr>
          <p:spPr>
            <a:xfrm>
              <a:off x="7411899" y="-554383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7" name="Group 436"/>
          <p:cNvGrpSpPr/>
          <p:nvPr/>
        </p:nvGrpSpPr>
        <p:grpSpPr>
          <a:xfrm>
            <a:off x="3530696" y="3059177"/>
            <a:ext cx="792714" cy="145745"/>
            <a:chOff x="6450252" y="-559379"/>
            <a:chExt cx="1094762" cy="256666"/>
          </a:xfrm>
        </p:grpSpPr>
        <p:sp>
          <p:nvSpPr>
            <p:cNvPr id="438" name="Rectangle 437"/>
            <p:cNvSpPr/>
            <p:nvPr/>
          </p:nvSpPr>
          <p:spPr>
            <a:xfrm>
              <a:off x="6450252" y="-558382"/>
              <a:ext cx="1094762" cy="2506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39" name="Straight Connector 438"/>
            <p:cNvCxnSpPr/>
            <p:nvPr/>
          </p:nvCxnSpPr>
          <p:spPr>
            <a:xfrm>
              <a:off x="6752253" y="-559379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7022099" y="-558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/>
            <p:nvPr/>
          </p:nvCxnSpPr>
          <p:spPr>
            <a:xfrm>
              <a:off x="7283556" y="-557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/>
            <p:cNvCxnSpPr/>
            <p:nvPr/>
          </p:nvCxnSpPr>
          <p:spPr>
            <a:xfrm>
              <a:off x="7545013" y="-556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/>
            <p:cNvCxnSpPr/>
            <p:nvPr/>
          </p:nvCxnSpPr>
          <p:spPr>
            <a:xfrm>
              <a:off x="6595997" y="-557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/>
            <p:nvPr/>
          </p:nvCxnSpPr>
          <p:spPr>
            <a:xfrm>
              <a:off x="6878475" y="-556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/>
            <p:cNvCxnSpPr/>
            <p:nvPr/>
          </p:nvCxnSpPr>
          <p:spPr>
            <a:xfrm>
              <a:off x="7150442" y="-555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>
              <a:off x="7411899" y="-554383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7" name="Group 446"/>
          <p:cNvGrpSpPr/>
          <p:nvPr/>
        </p:nvGrpSpPr>
        <p:grpSpPr>
          <a:xfrm>
            <a:off x="8052463" y="2484692"/>
            <a:ext cx="792714" cy="145745"/>
            <a:chOff x="6450252" y="-559379"/>
            <a:chExt cx="1094762" cy="256666"/>
          </a:xfrm>
        </p:grpSpPr>
        <p:sp>
          <p:nvSpPr>
            <p:cNvPr id="448" name="Rectangle 447"/>
            <p:cNvSpPr/>
            <p:nvPr/>
          </p:nvSpPr>
          <p:spPr>
            <a:xfrm>
              <a:off x="6450252" y="-558382"/>
              <a:ext cx="1094762" cy="2506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49" name="Straight Connector 448"/>
            <p:cNvCxnSpPr/>
            <p:nvPr/>
          </p:nvCxnSpPr>
          <p:spPr>
            <a:xfrm>
              <a:off x="6752253" y="-559379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/>
            <p:nvPr/>
          </p:nvCxnSpPr>
          <p:spPr>
            <a:xfrm>
              <a:off x="7022099" y="-558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/>
            <p:cNvCxnSpPr/>
            <p:nvPr/>
          </p:nvCxnSpPr>
          <p:spPr>
            <a:xfrm>
              <a:off x="7283556" y="-557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/>
            <p:cNvCxnSpPr/>
            <p:nvPr/>
          </p:nvCxnSpPr>
          <p:spPr>
            <a:xfrm>
              <a:off x="7545013" y="-556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/>
            <p:nvPr/>
          </p:nvCxnSpPr>
          <p:spPr>
            <a:xfrm>
              <a:off x="6595997" y="-557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/>
            <p:cNvCxnSpPr/>
            <p:nvPr/>
          </p:nvCxnSpPr>
          <p:spPr>
            <a:xfrm>
              <a:off x="6878475" y="-556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/>
            <p:cNvCxnSpPr/>
            <p:nvPr/>
          </p:nvCxnSpPr>
          <p:spPr>
            <a:xfrm>
              <a:off x="7150442" y="-555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/>
            <p:cNvCxnSpPr/>
            <p:nvPr/>
          </p:nvCxnSpPr>
          <p:spPr>
            <a:xfrm>
              <a:off x="7411899" y="-554383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7" name="Group 456"/>
          <p:cNvGrpSpPr/>
          <p:nvPr/>
        </p:nvGrpSpPr>
        <p:grpSpPr>
          <a:xfrm>
            <a:off x="8060578" y="3047066"/>
            <a:ext cx="792714" cy="145745"/>
            <a:chOff x="6450252" y="-559379"/>
            <a:chExt cx="1094762" cy="256666"/>
          </a:xfrm>
        </p:grpSpPr>
        <p:sp>
          <p:nvSpPr>
            <p:cNvPr id="458" name="Rectangle 457"/>
            <p:cNvSpPr/>
            <p:nvPr/>
          </p:nvSpPr>
          <p:spPr>
            <a:xfrm>
              <a:off x="6450252" y="-558382"/>
              <a:ext cx="1094762" cy="2506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59" name="Straight Connector 458"/>
            <p:cNvCxnSpPr/>
            <p:nvPr/>
          </p:nvCxnSpPr>
          <p:spPr>
            <a:xfrm>
              <a:off x="6752253" y="-559379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/>
            <p:cNvCxnSpPr/>
            <p:nvPr/>
          </p:nvCxnSpPr>
          <p:spPr>
            <a:xfrm>
              <a:off x="7022099" y="-558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/>
            <p:cNvCxnSpPr/>
            <p:nvPr/>
          </p:nvCxnSpPr>
          <p:spPr>
            <a:xfrm>
              <a:off x="7283556" y="-557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/>
            <p:cNvCxnSpPr/>
            <p:nvPr/>
          </p:nvCxnSpPr>
          <p:spPr>
            <a:xfrm>
              <a:off x="7545013" y="-556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/>
            <p:cNvCxnSpPr/>
            <p:nvPr/>
          </p:nvCxnSpPr>
          <p:spPr>
            <a:xfrm>
              <a:off x="6595997" y="-557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6878475" y="-556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/>
            <p:cNvCxnSpPr/>
            <p:nvPr/>
          </p:nvCxnSpPr>
          <p:spPr>
            <a:xfrm>
              <a:off x="7150442" y="-555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/>
            <p:cNvCxnSpPr/>
            <p:nvPr/>
          </p:nvCxnSpPr>
          <p:spPr>
            <a:xfrm>
              <a:off x="7411899" y="-554383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9" name="Straight Arrow Connector 394"/>
          <p:cNvCxnSpPr>
            <a:stCxn id="277" idx="3"/>
            <a:endCxn id="438" idx="1"/>
          </p:cNvCxnSpPr>
          <p:nvPr/>
        </p:nvCxnSpPr>
        <p:spPr>
          <a:xfrm>
            <a:off x="2897183" y="2793015"/>
            <a:ext cx="633513" cy="33789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Lightning Bolt 399"/>
          <p:cNvSpPr/>
          <p:nvPr/>
        </p:nvSpPr>
        <p:spPr>
          <a:xfrm>
            <a:off x="8032685" y="2023237"/>
            <a:ext cx="686651" cy="712283"/>
          </a:xfrm>
          <a:prstGeom prst="lightningBolt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grpSp>
        <p:nvGrpSpPr>
          <p:cNvPr id="183" name="Group 182"/>
          <p:cNvGrpSpPr/>
          <p:nvPr/>
        </p:nvGrpSpPr>
        <p:grpSpPr>
          <a:xfrm>
            <a:off x="8060578" y="3244138"/>
            <a:ext cx="792714" cy="145745"/>
            <a:chOff x="6450252" y="-559379"/>
            <a:chExt cx="1094762" cy="256666"/>
          </a:xfrm>
        </p:grpSpPr>
        <p:sp>
          <p:nvSpPr>
            <p:cNvPr id="184" name="Rectangle 183"/>
            <p:cNvSpPr/>
            <p:nvPr/>
          </p:nvSpPr>
          <p:spPr>
            <a:xfrm>
              <a:off x="6450252" y="-558382"/>
              <a:ext cx="1094762" cy="2506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85" name="Straight Connector 184"/>
            <p:cNvCxnSpPr/>
            <p:nvPr/>
          </p:nvCxnSpPr>
          <p:spPr>
            <a:xfrm>
              <a:off x="6752253" y="-559379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7022099" y="-558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7283556" y="-557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7545013" y="-556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>
              <a:off x="6595997" y="-557380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>
              <a:off x="6878475" y="-556381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7150442" y="-555382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411899" y="-554383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4" name="Straight Arrow Connector 394"/>
          <p:cNvCxnSpPr>
            <a:stCxn id="333" idx="1"/>
            <a:endCxn id="344" idx="1"/>
          </p:cNvCxnSpPr>
          <p:nvPr/>
        </p:nvCxnSpPr>
        <p:spPr>
          <a:xfrm rot="10800000" flipV="1">
            <a:off x="6459619" y="1600756"/>
            <a:ext cx="6139" cy="825079"/>
          </a:xfrm>
          <a:prstGeom prst="curvedConnector3">
            <a:avLst>
              <a:gd name="adj1" fmla="val 3677700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Arrow Connector 394"/>
          <p:cNvCxnSpPr>
            <a:stCxn id="333" idx="3"/>
            <a:endCxn id="458" idx="1"/>
          </p:cNvCxnSpPr>
          <p:nvPr/>
        </p:nvCxnSpPr>
        <p:spPr>
          <a:xfrm>
            <a:off x="7427404" y="1600757"/>
            <a:ext cx="633174" cy="151804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394"/>
          <p:cNvCxnSpPr>
            <a:stCxn id="352" idx="3"/>
            <a:endCxn id="184" idx="1"/>
          </p:cNvCxnSpPr>
          <p:nvPr/>
        </p:nvCxnSpPr>
        <p:spPr>
          <a:xfrm>
            <a:off x="7421265" y="2793181"/>
            <a:ext cx="639313" cy="52269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Microservices with Kafka Ecosystem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60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 animBg="1"/>
      <p:bldP spid="323" grpId="0" animBg="1"/>
      <p:bldP spid="341" grpId="0" animBg="1"/>
      <p:bldP spid="342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413" grpId="0" animBg="1"/>
      <p:bldP spid="425" grpId="0" animBg="1"/>
      <p:bldP spid="40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Hold Data for Long-Term </a:t>
            </a:r>
            <a:r>
              <a:rPr lang="mr-IN" dirty="0"/>
              <a:t>–</a:t>
            </a:r>
            <a:r>
              <a:rPr lang="en-GB" dirty="0"/>
              <a:t> Data Retention</a:t>
            </a:r>
          </a:p>
        </p:txBody>
      </p:sp>
      <p:sp>
        <p:nvSpPr>
          <p:cNvPr id="6" name="AutoShape 4"/>
          <p:cNvSpPr>
            <a:spLocks/>
          </p:cNvSpPr>
          <p:nvPr/>
        </p:nvSpPr>
        <p:spPr bwMode="auto">
          <a:xfrm>
            <a:off x="5774982" y="2327669"/>
            <a:ext cx="936000" cy="468000"/>
          </a:xfrm>
          <a:prstGeom prst="roundRect">
            <a:avLst>
              <a:gd name="adj" fmla="val 18750"/>
            </a:avLst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Producer 1</a:t>
            </a:r>
          </a:p>
        </p:txBody>
      </p:sp>
      <p:sp>
        <p:nvSpPr>
          <p:cNvPr id="7" name="AutoShape 19"/>
          <p:cNvSpPr>
            <a:spLocks/>
          </p:cNvSpPr>
          <p:nvPr/>
        </p:nvSpPr>
        <p:spPr bwMode="auto">
          <a:xfrm>
            <a:off x="7129636" y="927106"/>
            <a:ext cx="1655589" cy="1044000"/>
          </a:xfrm>
          <a:prstGeom prst="roundRect">
            <a:avLst>
              <a:gd name="adj" fmla="val 9293"/>
            </a:avLst>
          </a:prstGeom>
          <a:solidFill>
            <a:srgbClr val="FF9C2E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Italic" charset="0"/>
              </a:rPr>
              <a:t>Broker 1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311348" y="1180767"/>
            <a:ext cx="961649" cy="624011"/>
            <a:chOff x="4750914" y="1000093"/>
            <a:chExt cx="961649" cy="624011"/>
          </a:xfrm>
        </p:grpSpPr>
        <p:sp>
          <p:nvSpPr>
            <p:cNvPr id="9" name="Rectangle 8"/>
            <p:cNvSpPr/>
            <p:nvPr/>
          </p:nvSpPr>
          <p:spPr>
            <a:xfrm>
              <a:off x="4750914" y="1008085"/>
              <a:ext cx="961649" cy="24467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052917" y="1000093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322763" y="1001092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584220" y="1002091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896661" y="1002092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179139" y="1003091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451106" y="1004090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712563" y="1005089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4750914" y="1375430"/>
              <a:ext cx="961647" cy="2446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052917" y="1367438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22763" y="1368437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584220" y="1369436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896661" y="1369437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179139" y="1370436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451106" y="1371435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712563" y="1372434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AutoShape 19"/>
          <p:cNvSpPr>
            <a:spLocks/>
          </p:cNvSpPr>
          <p:nvPr/>
        </p:nvSpPr>
        <p:spPr bwMode="auto">
          <a:xfrm>
            <a:off x="7127553" y="2125257"/>
            <a:ext cx="1657671" cy="1044000"/>
          </a:xfrm>
          <a:prstGeom prst="roundRect">
            <a:avLst>
              <a:gd name="adj" fmla="val 9293"/>
            </a:avLst>
          </a:prstGeom>
          <a:solidFill>
            <a:srgbClr val="FF9C2E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Italic" charset="0"/>
              </a:rPr>
              <a:t>Broker 2</a:t>
            </a:r>
          </a:p>
        </p:txBody>
      </p:sp>
      <p:sp>
        <p:nvSpPr>
          <p:cNvPr id="26" name="AutoShape 19"/>
          <p:cNvSpPr>
            <a:spLocks/>
          </p:cNvSpPr>
          <p:nvPr/>
        </p:nvSpPr>
        <p:spPr bwMode="auto">
          <a:xfrm>
            <a:off x="7127554" y="3318722"/>
            <a:ext cx="1657670" cy="1044000"/>
          </a:xfrm>
          <a:prstGeom prst="roundRect">
            <a:avLst>
              <a:gd name="adj" fmla="val 9293"/>
            </a:avLst>
          </a:prstGeom>
          <a:solidFill>
            <a:srgbClr val="FF9C2E"/>
          </a:solidFill>
          <a:ln>
            <a:noFill/>
          </a:ln>
          <a:extLst/>
        </p:spPr>
        <p:txBody>
          <a:bodyPr lIns="0" tIns="0" rIns="0" bIns="0" anchor="t" anchorCtr="0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Italic" charset="0"/>
              </a:rPr>
              <a:t>Broker 3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305209" y="2373191"/>
            <a:ext cx="961649" cy="624011"/>
            <a:chOff x="4750914" y="1000093"/>
            <a:chExt cx="961649" cy="624011"/>
          </a:xfrm>
        </p:grpSpPr>
        <p:sp>
          <p:nvSpPr>
            <p:cNvPr id="28" name="Rectangle 27"/>
            <p:cNvSpPr/>
            <p:nvPr/>
          </p:nvSpPr>
          <p:spPr>
            <a:xfrm>
              <a:off x="4750914" y="1008085"/>
              <a:ext cx="961649" cy="24467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5052917" y="1000093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322763" y="1001092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584220" y="1002091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896661" y="1002092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179139" y="1003091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451106" y="1004090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12563" y="1005089"/>
              <a:ext cx="0" cy="251670"/>
            </a:xfrm>
            <a:prstGeom prst="lin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4750914" y="1375430"/>
              <a:ext cx="961647" cy="2446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5052917" y="1367438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322763" y="1368437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584220" y="1369436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896661" y="1369437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179139" y="1370436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451106" y="1371435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5712563" y="1372434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7321965" y="3597721"/>
            <a:ext cx="961649" cy="624011"/>
            <a:chOff x="4750914" y="1000093"/>
            <a:chExt cx="961649" cy="624011"/>
          </a:xfrm>
          <a:solidFill>
            <a:schemeClr val="bg2"/>
          </a:solidFill>
        </p:grpSpPr>
        <p:sp>
          <p:nvSpPr>
            <p:cNvPr id="45" name="Rectangle 44"/>
            <p:cNvSpPr/>
            <p:nvPr/>
          </p:nvSpPr>
          <p:spPr>
            <a:xfrm>
              <a:off x="4750914" y="1008085"/>
              <a:ext cx="961649" cy="244678"/>
            </a:xfrm>
            <a:prstGeom prst="rect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5052917" y="1000093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322763" y="1001092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5584220" y="1002091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896661" y="1002092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179139" y="1003091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5451106" y="1004090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5712563" y="1005089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4750914" y="1375430"/>
              <a:ext cx="961647" cy="244678"/>
            </a:xfrm>
            <a:prstGeom prst="rect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5052917" y="1367438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5322763" y="1368437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584220" y="1369436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896661" y="1369437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5179139" y="1370436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451106" y="1371435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712563" y="1372434"/>
              <a:ext cx="0" cy="25167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Arrow Connector 394"/>
          <p:cNvCxnSpPr/>
          <p:nvPr/>
        </p:nvCxnSpPr>
        <p:spPr>
          <a:xfrm rot="10800000" flipV="1">
            <a:off x="7305210" y="1678442"/>
            <a:ext cx="6139" cy="825079"/>
          </a:xfrm>
          <a:prstGeom prst="curvedConnector3">
            <a:avLst>
              <a:gd name="adj1" fmla="val 3823734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394"/>
          <p:cNvCxnSpPr/>
          <p:nvPr/>
        </p:nvCxnSpPr>
        <p:spPr>
          <a:xfrm rot="10800000" flipH="1" flipV="1">
            <a:off x="7311347" y="1678442"/>
            <a:ext cx="10617" cy="2049609"/>
          </a:xfrm>
          <a:prstGeom prst="curvedConnector3">
            <a:avLst>
              <a:gd name="adj1" fmla="val -3673015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394"/>
          <p:cNvCxnSpPr/>
          <p:nvPr/>
        </p:nvCxnSpPr>
        <p:spPr>
          <a:xfrm flipV="1">
            <a:off x="6710982" y="1678443"/>
            <a:ext cx="600366" cy="883226"/>
          </a:xfrm>
          <a:prstGeom prst="curvedConnector3">
            <a:avLst>
              <a:gd name="adj1" fmla="val 3357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Document 70"/>
          <p:cNvSpPr/>
          <p:nvPr/>
        </p:nvSpPr>
        <p:spPr>
          <a:xfrm>
            <a:off x="8499319" y="1197855"/>
            <a:ext cx="236063" cy="143292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70" name="Document 69"/>
          <p:cNvSpPr/>
          <p:nvPr/>
        </p:nvSpPr>
        <p:spPr>
          <a:xfrm>
            <a:off x="8436779" y="1233981"/>
            <a:ext cx="236063" cy="143292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64" name="Document 63"/>
          <p:cNvSpPr/>
          <p:nvPr/>
        </p:nvSpPr>
        <p:spPr>
          <a:xfrm>
            <a:off x="8381288" y="1276009"/>
            <a:ext cx="236063" cy="143292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8381288" y="1547272"/>
            <a:ext cx="354094" cy="221446"/>
            <a:chOff x="3011613" y="1460662"/>
            <a:chExt cx="354094" cy="221446"/>
          </a:xfrm>
        </p:grpSpPr>
        <p:sp>
          <p:nvSpPr>
            <p:cNvPr id="72" name="Document 71"/>
            <p:cNvSpPr/>
            <p:nvPr/>
          </p:nvSpPr>
          <p:spPr>
            <a:xfrm>
              <a:off x="3129644" y="1460662"/>
              <a:ext cx="236063" cy="143292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73" name="Document 72"/>
            <p:cNvSpPr/>
            <p:nvPr/>
          </p:nvSpPr>
          <p:spPr>
            <a:xfrm>
              <a:off x="3067104" y="1496788"/>
              <a:ext cx="236063" cy="143292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74" name="Document 73"/>
            <p:cNvSpPr/>
            <p:nvPr/>
          </p:nvSpPr>
          <p:spPr>
            <a:xfrm>
              <a:off x="3011613" y="1538816"/>
              <a:ext cx="236063" cy="143292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8381288" y="2380990"/>
            <a:ext cx="354094" cy="221446"/>
            <a:chOff x="3011613" y="1460662"/>
            <a:chExt cx="354094" cy="221446"/>
          </a:xfrm>
        </p:grpSpPr>
        <p:sp>
          <p:nvSpPr>
            <p:cNvPr id="77" name="Document 76"/>
            <p:cNvSpPr/>
            <p:nvPr/>
          </p:nvSpPr>
          <p:spPr>
            <a:xfrm>
              <a:off x="3129644" y="1460662"/>
              <a:ext cx="236063" cy="143292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78" name="Document 77"/>
            <p:cNvSpPr/>
            <p:nvPr/>
          </p:nvSpPr>
          <p:spPr>
            <a:xfrm>
              <a:off x="3067104" y="1496788"/>
              <a:ext cx="236063" cy="143292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79" name="Document 78"/>
            <p:cNvSpPr/>
            <p:nvPr/>
          </p:nvSpPr>
          <p:spPr>
            <a:xfrm>
              <a:off x="3011613" y="1538816"/>
              <a:ext cx="236063" cy="143292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375057" y="2720261"/>
            <a:ext cx="354094" cy="221446"/>
            <a:chOff x="3011613" y="1460662"/>
            <a:chExt cx="354094" cy="221446"/>
          </a:xfrm>
        </p:grpSpPr>
        <p:sp>
          <p:nvSpPr>
            <p:cNvPr id="81" name="Document 80"/>
            <p:cNvSpPr/>
            <p:nvPr/>
          </p:nvSpPr>
          <p:spPr>
            <a:xfrm>
              <a:off x="3129644" y="1460662"/>
              <a:ext cx="236063" cy="143292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82" name="Document 81"/>
            <p:cNvSpPr/>
            <p:nvPr/>
          </p:nvSpPr>
          <p:spPr>
            <a:xfrm>
              <a:off x="3067104" y="1496788"/>
              <a:ext cx="236063" cy="143292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83" name="Document 82"/>
            <p:cNvSpPr/>
            <p:nvPr/>
          </p:nvSpPr>
          <p:spPr>
            <a:xfrm>
              <a:off x="3011613" y="1538816"/>
              <a:ext cx="236063" cy="143292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375057" y="3597721"/>
            <a:ext cx="354094" cy="221446"/>
            <a:chOff x="3011613" y="1460662"/>
            <a:chExt cx="354094" cy="221446"/>
          </a:xfrm>
        </p:grpSpPr>
        <p:sp>
          <p:nvSpPr>
            <p:cNvPr id="85" name="Document 84"/>
            <p:cNvSpPr/>
            <p:nvPr/>
          </p:nvSpPr>
          <p:spPr>
            <a:xfrm>
              <a:off x="3129644" y="1460662"/>
              <a:ext cx="236063" cy="143292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86" name="Document 85"/>
            <p:cNvSpPr/>
            <p:nvPr/>
          </p:nvSpPr>
          <p:spPr>
            <a:xfrm>
              <a:off x="3067104" y="1496788"/>
              <a:ext cx="236063" cy="143292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87" name="Document 86"/>
            <p:cNvSpPr/>
            <p:nvPr/>
          </p:nvSpPr>
          <p:spPr>
            <a:xfrm>
              <a:off x="3011613" y="1538816"/>
              <a:ext cx="236063" cy="143292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367885" y="3973058"/>
            <a:ext cx="354094" cy="221446"/>
            <a:chOff x="3011613" y="1460662"/>
            <a:chExt cx="354094" cy="221446"/>
          </a:xfrm>
        </p:grpSpPr>
        <p:sp>
          <p:nvSpPr>
            <p:cNvPr id="89" name="Document 88"/>
            <p:cNvSpPr/>
            <p:nvPr/>
          </p:nvSpPr>
          <p:spPr>
            <a:xfrm>
              <a:off x="3129644" y="1460662"/>
              <a:ext cx="236063" cy="143292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0" name="Document 89"/>
            <p:cNvSpPr/>
            <p:nvPr/>
          </p:nvSpPr>
          <p:spPr>
            <a:xfrm>
              <a:off x="3067104" y="1496788"/>
              <a:ext cx="236063" cy="143292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1" name="Document 90"/>
            <p:cNvSpPr/>
            <p:nvPr/>
          </p:nvSpPr>
          <p:spPr>
            <a:xfrm>
              <a:off x="3011613" y="1538816"/>
              <a:ext cx="236063" cy="143292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92" name="Content Placeholder 2"/>
          <p:cNvSpPr txBox="1">
            <a:spLocks/>
          </p:cNvSpPr>
          <p:nvPr/>
        </p:nvSpPr>
        <p:spPr>
          <a:xfrm>
            <a:off x="649092" y="927106"/>
            <a:ext cx="8136134" cy="421639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3pPr>
            <a:lvl4pPr marL="674688" indent="-182563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tabLst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4pPr>
            <a:lvl5pPr marL="849313" indent="-174625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tabLst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5pPr>
            <a:lvl6pPr marL="1023938" indent="-174625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tabLst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Never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Time based (TTL)  </a:t>
            </a:r>
            <a:br>
              <a:rPr lang="en-US" dirty="0"/>
            </a:b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log.retention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.{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ms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| minutes | hours}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Size based </a:t>
            </a:r>
            <a:br>
              <a:rPr lang="en-US" dirty="0"/>
            </a:b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log.retention.bytes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Log compaction based </a:t>
            </a:r>
            <a:br>
              <a:rPr lang="en-US" dirty="0"/>
            </a:br>
            <a:r>
              <a:rPr lang="en-US" dirty="0"/>
              <a:t>(entries with same key are removed):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287993" lvl="6" indent="0">
              <a:lnSpc>
                <a:spcPct val="100000"/>
              </a:lnSpc>
              <a:spcBef>
                <a:spcPts val="0"/>
              </a:spcBef>
              <a:buFont typeface="Segoe UI" pitchFamily="34" charset="0"/>
              <a:buNone/>
            </a:pP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kafka-topics.sh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--zookeeper zk:2181 \</a:t>
            </a:r>
          </a:p>
          <a:p>
            <a:pPr marL="287993" lvl="6" indent="0">
              <a:lnSpc>
                <a:spcPct val="100000"/>
              </a:lnSpc>
              <a:spcBef>
                <a:spcPts val="0"/>
              </a:spcBef>
              <a:buFont typeface="Segoe UI" pitchFamily="34" charset="0"/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              --create --topic customers \</a:t>
            </a:r>
          </a:p>
          <a:p>
            <a:pPr marL="287993" lvl="6" indent="0">
              <a:lnSpc>
                <a:spcPct val="100000"/>
              </a:lnSpc>
              <a:spcBef>
                <a:spcPts val="0"/>
              </a:spcBef>
              <a:buFont typeface="Segoe UI" pitchFamily="34" charset="0"/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              --replication-factor 1 \ </a:t>
            </a: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              --partitions 1 \</a:t>
            </a:r>
          </a:p>
          <a:p>
            <a:pPr marL="287993" lvl="6" indent="0">
              <a:lnSpc>
                <a:spcPct val="100000"/>
              </a:lnSpc>
              <a:spcBef>
                <a:spcPts val="0"/>
              </a:spcBef>
              <a:buFont typeface="Segoe UI" pitchFamily="34" charset="0"/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              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config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cleanup.policy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=compact</a:t>
            </a:r>
          </a:p>
        </p:txBody>
      </p:sp>
      <p:sp>
        <p:nvSpPr>
          <p:cNvPr id="65" name="Footer Placeholder 6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Kafka Connect &amp; Streams - the Ecosystem around Kafka</a:t>
            </a:r>
          </a:p>
        </p:txBody>
      </p:sp>
    </p:spTree>
    <p:extLst>
      <p:ext uri="{BB962C8B-B14F-4D97-AF65-F5344CB8AC3E}">
        <p14:creationId xmlns:p14="http://schemas.microsoft.com/office/powerpoint/2010/main" val="2830360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Keep Topics in Compacted Form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34065" y="948821"/>
          <a:ext cx="4718305" cy="75438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80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0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05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05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05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05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63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63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05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96710"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bg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bg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bg1"/>
                          </a:solidFill>
                          <a:latin typeface="+mj-lt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bg1"/>
                          </a:solidFill>
                          <a:latin typeface="+mj-lt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bg1"/>
                          </a:solidFill>
                          <a:latin typeface="+mj-lt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bg1"/>
                          </a:solidFill>
                          <a:latin typeface="+mj-lt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j-lt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71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K1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K2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K1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K1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K3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K2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K4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K5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K5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K2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K6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K2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92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V4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V5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V7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V9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V10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V11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10737" y="998172"/>
            <a:ext cx="3805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Offset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0737" y="1235453"/>
            <a:ext cx="22236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0737" y="1478464"/>
            <a:ext cx="34419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Value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802782" y="2446151"/>
          <a:ext cx="2414972" cy="75438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80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63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63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6710"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bg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bg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bg1"/>
                          </a:solidFill>
                          <a:latin typeface="+mj-lt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bg1"/>
                          </a:solidFill>
                          <a:latin typeface="+mj-lt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bg1"/>
                          </a:solidFill>
                          <a:latin typeface="+mj-lt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i="0" dirty="0">
                          <a:solidFill>
                            <a:schemeClr val="bg1"/>
                          </a:solidFill>
                          <a:latin typeface="+mj-lt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710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K1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K3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K4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K5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K2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K6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921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V4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V5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V7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V9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V10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V11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1969090" y="1703201"/>
            <a:ext cx="45720" cy="74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43994" y="1695581"/>
            <a:ext cx="45720" cy="75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782906" y="1691771"/>
            <a:ext cx="342272" cy="754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170897" y="1703201"/>
            <a:ext cx="718433" cy="74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545801" y="1703201"/>
            <a:ext cx="738693" cy="74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932898" y="1703201"/>
            <a:ext cx="797680" cy="74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06446" y="2462055"/>
            <a:ext cx="3805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Offset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06446" y="2699336"/>
            <a:ext cx="22236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Key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06446" y="2942347"/>
            <a:ext cx="34419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84352" y="1961239"/>
            <a:ext cx="88165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Compaction</a:t>
            </a:r>
            <a:endParaRPr lang="en-US" sz="1400" dirty="0" err="1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Kafka Connect &amp; Streams - the Ecosystem around Kafka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784762" y="3884039"/>
            <a:ext cx="430924" cy="252797"/>
          </a:xfrm>
          <a:prstGeom prst="rect">
            <a:avLst/>
          </a:prstGeom>
          <a:solidFill>
            <a:schemeClr val="bg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V1</a:t>
            </a:r>
            <a:endParaRPr lang="en-GB" sz="120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294514" y="3884039"/>
            <a:ext cx="430924" cy="252797"/>
          </a:xfrm>
          <a:prstGeom prst="rect">
            <a:avLst/>
          </a:prstGeom>
          <a:solidFill>
            <a:schemeClr val="bg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V2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784762" y="3569866"/>
            <a:ext cx="430924" cy="252797"/>
          </a:xfrm>
          <a:prstGeom prst="rect">
            <a:avLst/>
          </a:prstGeom>
          <a:solidFill>
            <a:schemeClr val="bg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V3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784762" y="3237896"/>
            <a:ext cx="430924" cy="252797"/>
          </a:xfrm>
          <a:prstGeom prst="rect">
            <a:avLst/>
          </a:prstGeom>
          <a:solidFill>
            <a:srgbClr val="FC9B2F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V4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794168" y="3237896"/>
            <a:ext cx="430924" cy="252797"/>
          </a:xfrm>
          <a:prstGeom prst="rect">
            <a:avLst/>
          </a:prstGeom>
          <a:solidFill>
            <a:srgbClr val="FC9B2F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V5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294514" y="3569866"/>
            <a:ext cx="430924" cy="252797"/>
          </a:xfrm>
          <a:prstGeom prst="rect">
            <a:avLst/>
          </a:prstGeom>
          <a:solidFill>
            <a:schemeClr val="bg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V6</a:t>
            </a:r>
            <a:endParaRPr lang="en-GB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303920" y="3237896"/>
            <a:ext cx="430924" cy="252797"/>
          </a:xfrm>
          <a:prstGeom prst="rect">
            <a:avLst/>
          </a:prstGeom>
          <a:solidFill>
            <a:srgbClr val="FC9B2F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V7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823770" y="3569866"/>
            <a:ext cx="430924" cy="252797"/>
          </a:xfrm>
          <a:prstGeom prst="rect">
            <a:avLst/>
          </a:prstGeom>
          <a:solidFill>
            <a:schemeClr val="bg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V8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813672" y="3237896"/>
            <a:ext cx="430924" cy="252797"/>
          </a:xfrm>
          <a:prstGeom prst="rect">
            <a:avLst/>
          </a:prstGeom>
          <a:solidFill>
            <a:srgbClr val="FC9B2F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V9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294514" y="3237896"/>
            <a:ext cx="430924" cy="252797"/>
          </a:xfrm>
          <a:prstGeom prst="rect">
            <a:avLst/>
          </a:prstGeom>
          <a:solidFill>
            <a:srgbClr val="FC9B2F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V10</a:t>
            </a:r>
          </a:p>
        </p:txBody>
      </p:sp>
      <p:sp>
        <p:nvSpPr>
          <p:cNvPr id="67" name="Rectangle 66"/>
          <p:cNvSpPr/>
          <p:nvPr/>
        </p:nvSpPr>
        <p:spPr>
          <a:xfrm>
            <a:off x="8325999" y="3237896"/>
            <a:ext cx="430924" cy="252797"/>
          </a:xfrm>
          <a:prstGeom prst="rect">
            <a:avLst/>
          </a:prstGeom>
          <a:solidFill>
            <a:srgbClr val="FC9B2F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V11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784762" y="2894512"/>
            <a:ext cx="430924" cy="25279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K1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794168" y="2894512"/>
            <a:ext cx="430924" cy="25279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K3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303920" y="2894512"/>
            <a:ext cx="430924" cy="25279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K4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813672" y="2894512"/>
            <a:ext cx="430924" cy="25279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294514" y="2894512"/>
            <a:ext cx="430924" cy="25279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K2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325999" y="2894512"/>
            <a:ext cx="430924" cy="25279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K6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634938" y="2884002"/>
            <a:ext cx="3226676" cy="1368231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3889330" y="756745"/>
            <a:ext cx="3163112" cy="3495488"/>
          </a:xfrm>
          <a:prstGeom prst="line">
            <a:avLst/>
          </a:prstGeom>
          <a:ln w="19050">
            <a:solidFill>
              <a:srgbClr val="53535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60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get a </a:t>
            </a:r>
            <a:r>
              <a:rPr lang="en-GB"/>
              <a:t>Kafka environment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Kafka Connect &amp; Streams - the Ecosystem around Kafka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sz="1800" dirty="0"/>
              <a:t>On Premises</a:t>
            </a:r>
            <a:endParaRPr lang="en-GB" dirty="0"/>
          </a:p>
          <a:p>
            <a:pPr marL="557213" lvl="1" indent="-285750">
              <a:buFont typeface="Arial" charset="0"/>
              <a:buChar char="•"/>
            </a:pPr>
            <a:r>
              <a:rPr lang="en-GB" dirty="0"/>
              <a:t>Bare Metal Installation</a:t>
            </a:r>
          </a:p>
          <a:p>
            <a:pPr marL="557213" lvl="1" indent="-285750">
              <a:buFont typeface="Arial" charset="0"/>
              <a:buChar char="•"/>
            </a:pPr>
            <a:r>
              <a:rPr lang="en-GB" dirty="0"/>
              <a:t>Docker</a:t>
            </a:r>
          </a:p>
          <a:p>
            <a:pPr marL="557213" lvl="1" indent="-285750">
              <a:buFont typeface="Arial" charset="0"/>
              <a:buChar char="•"/>
            </a:pPr>
            <a:r>
              <a:rPr lang="en-GB" dirty="0"/>
              <a:t>Mesos / Kubernetes</a:t>
            </a:r>
          </a:p>
          <a:p>
            <a:pPr marL="557213" lvl="1" indent="-285750">
              <a:buFont typeface="Arial" charset="0"/>
              <a:buChar char="•"/>
            </a:pPr>
            <a:r>
              <a:rPr lang="en-GB" dirty="0"/>
              <a:t>Hadoop Distributions</a:t>
            </a:r>
          </a:p>
          <a:p>
            <a:pPr marL="285750" indent="-285750">
              <a:buFont typeface="Arial" charset="0"/>
              <a:buChar char="•"/>
            </a:pPr>
            <a:endParaRPr lang="en-GB" dirty="0"/>
          </a:p>
          <a:p>
            <a:pPr marL="285750" indent="-285750">
              <a:buFont typeface="Arial" charset="0"/>
              <a:buChar char="•"/>
            </a:pP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sz="1800" dirty="0"/>
              <a:t>Cloud</a:t>
            </a:r>
            <a:endParaRPr lang="en-GB" dirty="0"/>
          </a:p>
          <a:p>
            <a:pPr marL="557213" lvl="1" indent="-285750">
              <a:buFont typeface="Arial" charset="0"/>
              <a:buChar char="•"/>
            </a:pPr>
            <a:r>
              <a:rPr lang="en-GB" dirty="0"/>
              <a:t>Oracle Event Hub Cloud Service</a:t>
            </a:r>
          </a:p>
          <a:p>
            <a:pPr marL="557213" lvl="1" indent="-285750">
              <a:buFont typeface="Arial" charset="0"/>
              <a:buChar char="•"/>
            </a:pPr>
            <a:r>
              <a:rPr lang="en-GB" dirty="0"/>
              <a:t>Azure HDInsight Kafka</a:t>
            </a:r>
          </a:p>
          <a:p>
            <a:pPr marL="557213" lvl="1" indent="-285750">
              <a:buFont typeface="Arial" charset="0"/>
              <a:buChar char="•"/>
            </a:pPr>
            <a:r>
              <a:rPr lang="en-GB" dirty="0"/>
              <a:t>Confluent Cloud</a:t>
            </a:r>
          </a:p>
          <a:p>
            <a:pPr marL="557213" lvl="1" indent="-285750">
              <a:buFont typeface="Arial" charset="0"/>
              <a:buChar char="•"/>
            </a:pPr>
            <a:r>
              <a:rPr lang="mr-IN" dirty="0"/>
              <a:t>…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355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AWS Compute -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180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43D337-50DC-3149-915E-6E5A5F6C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try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4984D-6893-8A41-A11F-5697EDC8DE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1200" dirty="0"/>
              <a:t>public </a:t>
            </a:r>
            <a:r>
              <a:rPr lang="en-US" sz="1200" dirty="0" err="1"/>
              <a:t>JavaDStream</a:t>
            </a:r>
            <a:r>
              <a:rPr lang="en-US" sz="1200" dirty="0"/>
              <a:t>&lt;byte[]&gt; </a:t>
            </a:r>
            <a:r>
              <a:rPr lang="en-US" sz="1200" dirty="0" err="1"/>
              <a:t>binaryRecordsStream</a:t>
            </a:r>
            <a:r>
              <a:rPr lang="en-US" sz="1200" dirty="0"/>
              <a:t>(</a:t>
            </a:r>
            <a:r>
              <a:rPr lang="en-US" sz="1200" dirty="0" err="1"/>
              <a:t>Stringdirectory,intrecordLength</a:t>
            </a:r>
            <a:r>
              <a:rPr lang="en-US" sz="1200" dirty="0"/>
              <a:t>)</a:t>
            </a:r>
          </a:p>
          <a:p>
            <a:endParaRPr lang="en-US" sz="1200" dirty="0"/>
          </a:p>
          <a:p>
            <a:r>
              <a:rPr lang="en-US" sz="1200" dirty="0"/>
              <a:t>public &lt;K,V,F extends </a:t>
            </a:r>
            <a:r>
              <a:rPr lang="en-US" sz="1200" dirty="0" err="1"/>
              <a:t>org.apache.hadoop.mapreduce.InputFormat</a:t>
            </a:r>
            <a:r>
              <a:rPr lang="en-US" sz="1200" dirty="0"/>
              <a:t>&lt;K,V&gt;&gt;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dirty="0" err="1"/>
              <a:t>JavaPairInputDStream</a:t>
            </a:r>
            <a:r>
              <a:rPr lang="en-US" sz="1200" dirty="0"/>
              <a:t>&lt;K,V&gt; </a:t>
            </a:r>
            <a:r>
              <a:rPr lang="en-US" sz="1200" dirty="0" err="1"/>
              <a:t>fileStream</a:t>
            </a:r>
            <a:r>
              <a:rPr lang="en-US" sz="1200" dirty="0"/>
              <a:t>(String directory, Class&lt;K&gt; </a:t>
            </a:r>
            <a:r>
              <a:rPr lang="en-US" sz="1200" dirty="0" err="1"/>
              <a:t>kClass</a:t>
            </a:r>
            <a:r>
              <a:rPr lang="en-US" sz="1200" dirty="0"/>
              <a:t>, Class&lt;V&gt; </a:t>
            </a:r>
            <a:r>
              <a:rPr lang="en-US" sz="1200" dirty="0" err="1"/>
              <a:t>vClass</a:t>
            </a:r>
            <a:r>
              <a:rPr lang="en-US" sz="1200" dirty="0"/>
              <a:t>, Class&lt;F&gt; </a:t>
            </a:r>
            <a:r>
              <a:rPr lang="en-US" sz="1200" dirty="0" err="1"/>
              <a:t>fClass</a:t>
            </a:r>
            <a:r>
              <a:rPr lang="en-US" sz="1200" dirty="0"/>
              <a:t>)</a:t>
            </a:r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2F604-58E2-374B-B6EE-C1DA25FC0450}"/>
              </a:ext>
            </a:extLst>
          </p:cNvPr>
          <p:cNvSpPr txBox="1"/>
          <p:nvPr/>
        </p:nvSpPr>
        <p:spPr>
          <a:xfrm>
            <a:off x="649091" y="2254523"/>
            <a:ext cx="7155805" cy="2400657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org.apache.hadoop.io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.{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LongWritable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Text}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org.apache.hadoop.mapreduce.lib.input.TextInputFormat</a:t>
            </a:r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org.apache.spark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.{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SparkContext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SparkConf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org.apache.spark.sql.hive.HiveContext</a:t>
            </a:r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org.apache.spark.streaming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.{Seconds,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ssc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StreamingContext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Seconds(15))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bytes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ssc.binaryRecordsStream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://namenode:8020/user/root/",1)</a:t>
            </a:r>
          </a:p>
          <a:p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bytes.count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c.print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GB" sz="1300" b="1" dirty="0"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199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0366E4-9C9F-404C-8214-0C74A6C58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Compute – What is available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53020-E8A8-024E-963A-905888F9D3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b="1" dirty="0"/>
              <a:t>Elastic Compute (EC2)</a:t>
            </a:r>
            <a:r>
              <a:rPr lang="en-GB" dirty="0"/>
              <a:t> =&gt; Virtual servers in the cloud</a:t>
            </a:r>
          </a:p>
          <a:p>
            <a:endParaRPr lang="en-GB" dirty="0"/>
          </a:p>
          <a:p>
            <a:r>
              <a:rPr lang="en-GB" b="1" dirty="0"/>
              <a:t>Elastic Container Service (ECS)</a:t>
            </a:r>
            <a:r>
              <a:rPr lang="en-GB" dirty="0"/>
              <a:t> =&gt; Run and manage </a:t>
            </a:r>
            <a:r>
              <a:rPr lang="en-GB" dirty="0" err="1"/>
              <a:t>docker</a:t>
            </a:r>
            <a:r>
              <a:rPr lang="en-GB" dirty="0"/>
              <a:t> containers</a:t>
            </a:r>
          </a:p>
          <a:p>
            <a:endParaRPr lang="en-GB" dirty="0"/>
          </a:p>
          <a:p>
            <a:r>
              <a:rPr lang="en-GB" b="1" dirty="0"/>
              <a:t>AWS </a:t>
            </a:r>
            <a:r>
              <a:rPr lang="en-GB" b="1" dirty="0" err="1"/>
              <a:t>Fargate</a:t>
            </a:r>
            <a:r>
              <a:rPr lang="en-GB" b="1" dirty="0"/>
              <a:t> </a:t>
            </a:r>
            <a:r>
              <a:rPr lang="en-GB" dirty="0"/>
              <a:t>=&gt; run containers without managing servers or clusters, based on ECS, EKS in the future</a:t>
            </a:r>
          </a:p>
          <a:p>
            <a:endParaRPr lang="en-GB" dirty="0"/>
          </a:p>
          <a:p>
            <a:r>
              <a:rPr lang="en-GB" b="1" dirty="0"/>
              <a:t>Elastic Container Service for Kubernetes (EKS) </a:t>
            </a:r>
            <a:r>
              <a:rPr lang="en-GB" dirty="0"/>
              <a:t>=&gt; run managed and scalable Kubernetes (in preview)</a:t>
            </a:r>
          </a:p>
          <a:p>
            <a:endParaRPr lang="en-GB" dirty="0"/>
          </a:p>
          <a:p>
            <a:r>
              <a:rPr lang="de-CH" b="1" dirty="0"/>
              <a:t>AWS Lambda </a:t>
            </a:r>
            <a:r>
              <a:rPr lang="en-GB" dirty="0"/>
              <a:t>=&gt; Run code in response to events</a:t>
            </a:r>
          </a:p>
          <a:p>
            <a:endParaRPr lang="en-GB" dirty="0"/>
          </a:p>
          <a:p>
            <a:r>
              <a:rPr lang="en-GB" b="1" dirty="0"/>
              <a:t>AWS Batch </a:t>
            </a:r>
            <a:r>
              <a:rPr lang="en-GB" dirty="0"/>
              <a:t>=&gt; Run batch jobs at any scale</a:t>
            </a:r>
          </a:p>
          <a:p>
            <a:endParaRPr lang="en-GB" dirty="0"/>
          </a:p>
          <a:p>
            <a:r>
              <a:rPr lang="en-GB" b="1" dirty="0"/>
              <a:t>AWS Elastic Beanstalk</a:t>
            </a:r>
            <a:r>
              <a:rPr lang="en-GB" dirty="0"/>
              <a:t> =&gt; run and manage web application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4966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AWS Batch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98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E8532E-FBBC-014C-BCD9-1B8177AF5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Batch 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42E50-3FE5-604C-B250-5F3336F95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5" y="849075"/>
            <a:ext cx="8015590" cy="360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72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1C0EE6-45F4-5449-9A92-AC2BA1AF8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Batch 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044CA4-BAF9-B547-9A36-4AB4DE2B94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090" y="927106"/>
            <a:ext cx="5459879" cy="3491999"/>
          </a:xfrm>
        </p:spPr>
        <p:txBody>
          <a:bodyPr/>
          <a:lstStyle/>
          <a:p>
            <a:r>
              <a:rPr lang="en-GB" dirty="0"/>
              <a:t>Fully managed batch primitives</a:t>
            </a:r>
          </a:p>
          <a:p>
            <a:endParaRPr lang="en-GB" dirty="0"/>
          </a:p>
          <a:p>
            <a:r>
              <a:rPr lang="en-GB" dirty="0"/>
              <a:t>Focus on your applications (shell scripts, Linux executables, Docker images) and their resource requirements</a:t>
            </a:r>
          </a:p>
          <a:p>
            <a:endParaRPr lang="en-GB" dirty="0"/>
          </a:p>
          <a:p>
            <a:r>
              <a:rPr lang="en-GB" dirty="0"/>
              <a:t>AWS Batch takes care of the rest!</a:t>
            </a:r>
          </a:p>
          <a:p>
            <a:endParaRPr lang="en-GB" dirty="0"/>
          </a:p>
          <a:p>
            <a:r>
              <a:rPr lang="en-GB" dirty="0"/>
              <a:t>Cost-optimized resource provisioning</a:t>
            </a:r>
          </a:p>
        </p:txBody>
      </p:sp>
      <p:pic>
        <p:nvPicPr>
          <p:cNvPr id="1026" name="Picture 2" descr="Analysing Exif Data with AWS Batch">
            <a:extLst>
              <a:ext uri="{FF2B5EF4-FFF2-40B4-BE49-F238E27FC236}">
                <a16:creationId xmlns:a16="http://schemas.microsoft.com/office/drawing/2014/main" id="{A2DCD5D9-91BA-0349-A8EE-FF62C19A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717" y="927106"/>
            <a:ext cx="1908116" cy="203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aws batch">
            <a:extLst>
              <a:ext uri="{FF2B5EF4-FFF2-40B4-BE49-F238E27FC236}">
                <a16:creationId xmlns:a16="http://schemas.microsoft.com/office/drawing/2014/main" id="{FD127F6C-ACCB-8249-971E-B026B064A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90" y="3366062"/>
            <a:ext cx="5578266" cy="136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347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F1151C-9937-C14D-9931-B7583B684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Batch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FA0192-9CA9-2249-9349-DB80F9F9A9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Jobs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Job Definitions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Job Queues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Compute Environments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Scheduler</a:t>
            </a:r>
          </a:p>
        </p:txBody>
      </p:sp>
    </p:spTree>
    <p:extLst>
      <p:ext uri="{BB962C8B-B14F-4D97-AF65-F5344CB8AC3E}">
        <p14:creationId xmlns:p14="http://schemas.microsoft.com/office/powerpoint/2010/main" val="857609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A7A9-54CC-B54E-AEBE-402B9753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 Definitions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7D2B4-151C-C04B-8F96-52956F5E9D7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9563" y="928801"/>
            <a:ext cx="3985662" cy="2923354"/>
          </a:xfrm>
        </p:spPr>
        <p:txBody>
          <a:bodyPr/>
          <a:lstStyle/>
          <a:p>
            <a:r>
              <a:rPr lang="en-GB" dirty="0"/>
              <a:t>Some of the attributes specified in a job definition: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Which Docker image to use with the container in the job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IAM role associated with the job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vCPU and memory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Mount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Container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Environment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Retry strategy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811E3E-6D78-7E48-BD7B-9AE2593B7658}"/>
              </a:ext>
            </a:extLst>
          </p:cNvPr>
          <p:cNvSpPr txBox="1">
            <a:spLocks/>
          </p:cNvSpPr>
          <p:nvPr/>
        </p:nvSpPr>
        <p:spPr bwMode="gray">
          <a:xfrm>
            <a:off x="801491" y="1079500"/>
            <a:ext cx="3985662" cy="2772654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1pPr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Similar to Elastic Container Services (ECS) task definitions</a:t>
            </a:r>
          </a:p>
          <a:p>
            <a:endParaRPr lang="en-GB" dirty="0"/>
          </a:p>
          <a:p>
            <a:r>
              <a:rPr lang="en-GB" dirty="0"/>
              <a:t>AWS Job Definitions specify how jobs are to be run (think of it as a blueprint for the resources of a job</a:t>
            </a:r>
          </a:p>
          <a:p>
            <a:endParaRPr lang="en-GB" dirty="0"/>
          </a:p>
          <a:p>
            <a:r>
              <a:rPr lang="en-GB" dirty="0"/>
              <a:t>While each job must reference a job definition, many parameters can be overridden upon submitting the job. </a:t>
            </a:r>
          </a:p>
          <a:p>
            <a:endParaRPr lang="en-GB" dirty="0"/>
          </a:p>
          <a:p>
            <a:endParaRPr lang="en-GB" dirty="0"/>
          </a:p>
          <a:p>
            <a:endParaRPr lang="en-GB" b="1" dirty="0"/>
          </a:p>
          <a:p>
            <a:endParaRPr lang="en-GB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5774C-C77C-7F4A-8FD4-151D07AA8A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9696" y="3897754"/>
            <a:ext cx="7974914" cy="619763"/>
          </a:xfrm>
        </p:spPr>
        <p:txBody>
          <a:bodyPr/>
          <a:lstStyle/>
          <a:p>
            <a:r>
              <a:rPr lang="en-US" b="1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batch register-job-definition --job-definition-name </a:t>
            </a:r>
            <a:r>
              <a:rPr lang="en-US" b="1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gatk</a:t>
            </a:r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--container-properties ...</a:t>
            </a:r>
          </a:p>
          <a:p>
            <a:endParaRPr lang="en-GB" sz="1400" b="1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855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64303-85EA-8C46-9690-C1A7ED81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FD4ED-A1FB-B84A-A287-637EB53D20E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Jobs are the unit of work executed by AWS Batch as containerized applications running on Amazon EC2 container instances in an ECS cluster</a:t>
            </a:r>
          </a:p>
          <a:p>
            <a:endParaRPr lang="en-GB" dirty="0"/>
          </a:p>
          <a:p>
            <a:r>
              <a:rPr lang="en-GB" dirty="0"/>
              <a:t>Containerized jobs can reference a container image, command, and parameters. </a:t>
            </a:r>
          </a:p>
          <a:p>
            <a:endParaRPr lang="en-GB" dirty="0"/>
          </a:p>
          <a:p>
            <a:r>
              <a:rPr lang="en-GB" dirty="0"/>
              <a:t>A large number of independent, simple jobs can be submitted. </a:t>
            </a:r>
          </a:p>
          <a:p>
            <a:endParaRPr lang="en-GB" dirty="0"/>
          </a:p>
          <a:p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b="1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batch submit-job --job-name variant-calling --job-definition </a:t>
            </a:r>
            <a:r>
              <a:rPr lang="en-US" b="1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gatk</a:t>
            </a:r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--job-queue genomics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7051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C8D7-22FD-2745-8172-C398D957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BC1D3-13BE-734B-B62D-97995674C71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Jobs are submitted to a job queue, where they reside until they are able to be scheduled to a compute resource.</a:t>
            </a:r>
          </a:p>
          <a:p>
            <a:endParaRPr lang="en-GB" dirty="0"/>
          </a:p>
          <a:p>
            <a:r>
              <a:rPr lang="en-GB" dirty="0"/>
              <a:t>Information related to completed jobs persists in the queue for 24 hours</a:t>
            </a:r>
          </a:p>
          <a:p>
            <a:endParaRPr lang="en-GB" dirty="0"/>
          </a:p>
          <a:p>
            <a:r>
              <a:rPr lang="en-GB" dirty="0"/>
              <a:t>Job queues support priorities and multiple queues can schedule work to the same compute environment</a:t>
            </a:r>
          </a:p>
          <a:p>
            <a:endParaRPr lang="en-GB" dirty="0"/>
          </a:p>
          <a:p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batch create-job-queue --job-queue-name genomics --priority 500 --compute-environment-order ...</a:t>
            </a:r>
          </a:p>
          <a:p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988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4B914-0CA3-C241-A69B-B7C98ED26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1653C-A15C-2245-82DC-A0D57556A0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Job queues are mapped to one or more compute environments containing the EC2 instances used to run containerized batch jobs</a:t>
            </a:r>
          </a:p>
          <a:p>
            <a:endParaRPr lang="en-GB" dirty="0"/>
          </a:p>
          <a:p>
            <a:r>
              <a:rPr lang="en-GB" dirty="0"/>
              <a:t>Managed compute environments enable you to describe your business requirements (instance types, min/max/desired vCPUs, and Spot Instance bid as a % of the On-Demand price).  AWS Batch launches and scales resources on your behalf.</a:t>
            </a:r>
          </a:p>
          <a:p>
            <a:endParaRPr lang="en-GB" dirty="0"/>
          </a:p>
          <a:p>
            <a:r>
              <a:rPr lang="en-GB" dirty="0"/>
              <a:t>You can choose specific instance types (e.g. c3.2xlarge, c3.4xlarge) / instance families (e.g. C4, M4, R4) or chose "optimal" to allow AWS Batch to launch appropriately sized instances from their more modern instance families.</a:t>
            </a:r>
          </a:p>
          <a:p>
            <a:endParaRPr lang="en-GB" dirty="0"/>
          </a:p>
          <a:p>
            <a:r>
              <a:rPr lang="en-US" b="1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batch create-compute-environment --compute-environment-name </a:t>
            </a:r>
            <a:r>
              <a:rPr lang="en-US" b="1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managedce</a:t>
            </a:r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--type MANAGED ...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694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8F3C-7741-F247-B6BB-114ADA5B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E1F65-D84E-BC4B-82DF-38207F8A51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4954041" cy="3491999"/>
          </a:xfrm>
        </p:spPr>
        <p:txBody>
          <a:bodyPr/>
          <a:lstStyle/>
          <a:p>
            <a:r>
              <a:rPr lang="en-GB" dirty="0"/>
              <a:t>The scheduler evaluates when, where, and how to run jobs that have been submitted to a job queue</a:t>
            </a:r>
          </a:p>
          <a:p>
            <a:endParaRPr lang="en-GB" dirty="0"/>
          </a:p>
          <a:p>
            <a:r>
              <a:rPr lang="en-GB" dirty="0"/>
              <a:t>Jobs run in approximately the order in which they are submitted, as long as all dependencies on other jobs have been met</a:t>
            </a:r>
          </a:p>
        </p:txBody>
      </p:sp>
      <p:pic>
        <p:nvPicPr>
          <p:cNvPr id="5122" name="Picture 2" descr="http://www.opencodez.com/wp-content/uploads/2017/03/Oracle-Scheduler.jpg">
            <a:extLst>
              <a:ext uri="{FF2B5EF4-FFF2-40B4-BE49-F238E27FC236}">
                <a16:creationId xmlns:a16="http://schemas.microsoft.com/office/drawing/2014/main" id="{07308364-DCA7-2144-AF1F-FF4756ED9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978" y="778213"/>
            <a:ext cx="2957209" cy="295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81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StreamSets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528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33649-B818-C249-BD9C-9C26192C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7F828-4FE0-034A-9E3B-BC684CC5BC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02033E-B4E5-4649-84A7-3515581C9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748930"/>
              </p:ext>
            </p:extLst>
          </p:nvPr>
        </p:nvGraphicFramePr>
        <p:xfrm>
          <a:off x="634065" y="927106"/>
          <a:ext cx="8058314" cy="3139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808">
                  <a:extLst>
                    <a:ext uri="{9D8B030D-6E8A-4147-A177-3AD203B41FA5}">
                      <a16:colId xmlns:a16="http://schemas.microsoft.com/office/drawing/2014/main" val="452002492"/>
                    </a:ext>
                  </a:extLst>
                </a:gridCol>
                <a:gridCol w="6703506">
                  <a:extLst>
                    <a:ext uri="{9D8B030D-6E8A-4147-A177-3AD203B41FA5}">
                      <a16:colId xmlns:a16="http://schemas.microsoft.com/office/drawing/2014/main" val="4258264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SUBMITTED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Accepted into the queue, but not yet evaluated for execution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678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PENDING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Job has dependencies on other jobs which have not yet 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835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RUNNABLE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Job has been evaluated by the scheduler and is ready to run. Jobs in this state are started as soon as there are sufficient resources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773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STARTING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Job is in the process of being scheduled to a compute resource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03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RUNNING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Job is currently running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15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SUCCEEDED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Job has finished with exit code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066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FAILED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Job finished with a non-zero exit code or was cancelled or terminated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024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516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C362-CBBC-E445-9834-B9FAABE6F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 Retries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4D70D-23A5-2647-9A2F-C965E2A0CA8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Job retries enable jobs to be retried due to failures. Failures can be caused by errors in the AWS Batch job itself or by termination of the Spot instance</a:t>
            </a:r>
          </a:p>
          <a:p>
            <a:endParaRPr lang="en-GB" dirty="0"/>
          </a:p>
          <a:p>
            <a:r>
              <a:rPr lang="en-GB" dirty="0"/>
              <a:t>Defined as the retry strategy as either part of the job definition or during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submitJob</a:t>
            </a:r>
            <a:r>
              <a:rPr lang="en-GB" dirty="0"/>
              <a:t> API call. </a:t>
            </a:r>
          </a:p>
          <a:p>
            <a:endParaRPr lang="en-GB" dirty="0"/>
          </a:p>
          <a:p>
            <a:r>
              <a:rPr lang="en-GB" dirty="0"/>
              <a:t>Supports up to 10 attempts, with an attempt being a job moving into RUNNABLE state.</a:t>
            </a:r>
          </a:p>
          <a:p>
            <a:endParaRPr lang="en-GB" dirty="0"/>
          </a:p>
          <a:p>
            <a:r>
              <a:rPr lang="en-GB" dirty="0"/>
              <a:t>For each job attempt,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AWS_BATCH_JOB_ATTEMPT </a:t>
            </a:r>
            <a:r>
              <a:rPr lang="en-GB" dirty="0"/>
              <a:t>environment variable is set to the container’s corresponding job attempt number</a:t>
            </a:r>
          </a:p>
        </p:txBody>
      </p:sp>
    </p:spTree>
    <p:extLst>
      <p:ext uri="{BB962C8B-B14F-4D97-AF65-F5344CB8AC3E}">
        <p14:creationId xmlns:p14="http://schemas.microsoft.com/office/powerpoint/2010/main" val="1631154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47BFD-C80F-1442-9788-2E63D9770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1A0B-FE31-E84F-BC8F-61BB36E363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8215776" cy="3491999"/>
          </a:xfrm>
        </p:spPr>
        <p:txBody>
          <a:bodyPr/>
          <a:lstStyle/>
          <a:p>
            <a:r>
              <a:rPr lang="en-US" dirty="0"/>
              <a:t>An array job is a job that shares common parameters</a:t>
            </a:r>
          </a:p>
          <a:p>
            <a:endParaRPr lang="en-US" dirty="0"/>
          </a:p>
          <a:p>
            <a:r>
              <a:rPr lang="en-US" dirty="0"/>
              <a:t>such as the job definition, vCPUs, and memory</a:t>
            </a:r>
          </a:p>
          <a:p>
            <a:endParaRPr lang="en-US" dirty="0"/>
          </a:p>
          <a:p>
            <a:r>
              <a:rPr lang="en-US" dirty="0"/>
              <a:t>runs as a collection of related, yet separate, basic jobs that may be distributed across multiple hosts and may run concurrently</a:t>
            </a:r>
          </a:p>
          <a:p>
            <a:endParaRPr lang="en-US" dirty="0"/>
          </a:p>
          <a:p>
            <a:r>
              <a:rPr lang="en-US" sz="1400" dirty="0"/>
              <a:t>SEQUENTAL		N_TO_N</a:t>
            </a:r>
          </a:p>
        </p:txBody>
      </p:sp>
      <p:pic>
        <p:nvPicPr>
          <p:cNvPr id="1026" name="Picture 2" descr="https://docs.aws.amazon.com/batch/latest/userguide/images/sequential-dep.png">
            <a:extLst>
              <a:ext uri="{FF2B5EF4-FFF2-40B4-BE49-F238E27FC236}">
                <a16:creationId xmlns:a16="http://schemas.microsoft.com/office/drawing/2014/main" id="{482B12C9-50AB-CF46-A931-59DD4591C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2" y="2976402"/>
            <a:ext cx="1035721" cy="17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docs.aws.amazon.com/batch/latest/userguide/images/n-to-n-dep.png">
            <a:extLst>
              <a:ext uri="{FF2B5EF4-FFF2-40B4-BE49-F238E27FC236}">
                <a16:creationId xmlns:a16="http://schemas.microsoft.com/office/drawing/2014/main" id="{A0EBCF85-A3FF-D241-824E-A3D08C4B9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345" y="2976402"/>
            <a:ext cx="2262062" cy="17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6855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4BBD7-6680-D247-9AB2-C06FD67EC5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AWS Batch -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51D734-A5AD-B746-B622-E4382A15BC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442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EADFC4-BDE1-724C-94B1-E2A952DF8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1</a:t>
            </a:r>
            <a:r>
              <a:rPr lang="en-GB" baseline="30000" dirty="0"/>
              <a:t>st</a:t>
            </a:r>
            <a:r>
              <a:rPr lang="en-GB" dirty="0"/>
              <a:t> step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F8E77-8F62-A747-9086-506471DE5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28" y="1068183"/>
            <a:ext cx="548639" cy="566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09B4D-58BF-9544-995A-FD821B271B13}"/>
              </a:ext>
            </a:extLst>
          </p:cNvPr>
          <p:cNvSpPr txBox="1"/>
          <p:nvPr/>
        </p:nvSpPr>
        <p:spPr>
          <a:xfrm>
            <a:off x="4874164" y="1670872"/>
            <a:ext cx="822960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Amazon ECR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45213D-73F3-AC48-9D80-628CA391855F}"/>
              </a:ext>
            </a:extLst>
          </p:cNvPr>
          <p:cNvSpPr txBox="1"/>
          <p:nvPr/>
        </p:nvSpPr>
        <p:spPr>
          <a:xfrm>
            <a:off x="6770444" y="4130574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Output</a:t>
            </a:r>
            <a:endParaRPr lang="en-US" sz="1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DB867A-0FD9-5241-903F-5E4FD7BD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28" y="3459145"/>
            <a:ext cx="543745" cy="563883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92D4C8B-87B2-1047-A4C2-16F571474E2D}"/>
              </a:ext>
            </a:extLst>
          </p:cNvPr>
          <p:cNvSpPr/>
          <p:nvPr/>
        </p:nvSpPr>
        <p:spPr>
          <a:xfrm>
            <a:off x="4432041" y="2515760"/>
            <a:ext cx="1735494" cy="1946064"/>
          </a:xfrm>
          <a:prstGeom prst="round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5FE86D-D78C-0D43-BA1C-D39B1D08B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854" y="2248156"/>
            <a:ext cx="542123" cy="65373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01BAD1-74EA-EE46-B212-2529DBD93BC8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3245873" y="1351352"/>
            <a:ext cx="1766555" cy="19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03A9D9-CA8A-674E-9A8D-E9D48C75048D}"/>
              </a:ext>
            </a:extLst>
          </p:cNvPr>
          <p:cNvCxnSpPr>
            <a:cxnSpLocks/>
            <a:stCxn id="8" idx="3"/>
            <a:endCxn id="31" idx="0"/>
          </p:cNvCxnSpPr>
          <p:nvPr/>
        </p:nvCxnSpPr>
        <p:spPr>
          <a:xfrm flipH="1">
            <a:off x="5299788" y="1351352"/>
            <a:ext cx="261279" cy="2114763"/>
          </a:xfrm>
          <a:prstGeom prst="curvedConnector4">
            <a:avLst>
              <a:gd name="adj1" fmla="val -216159"/>
              <a:gd name="adj2" fmla="val 757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Bildergebnis für docker image">
            <a:extLst>
              <a:ext uri="{FF2B5EF4-FFF2-40B4-BE49-F238E27FC236}">
                <a16:creationId xmlns:a16="http://schemas.microsoft.com/office/drawing/2014/main" id="{7A9EB2E9-1794-9B4A-8B72-3AA3E7574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068" y="2901893"/>
            <a:ext cx="681676" cy="68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C69BC1-1278-F242-A079-743661C4AAE2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5596815" y="3775394"/>
            <a:ext cx="1224013" cy="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8D48DF7-71C3-7E4F-8297-31F1F9406F80}"/>
              </a:ext>
            </a:extLst>
          </p:cNvPr>
          <p:cNvSpPr txBox="1"/>
          <p:nvPr/>
        </p:nvSpPr>
        <p:spPr>
          <a:xfrm>
            <a:off x="4842442" y="4147791"/>
            <a:ext cx="875074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EC2 Instances</a:t>
            </a:r>
          </a:p>
          <a:p>
            <a:pPr algn="ctr"/>
            <a:r>
              <a:rPr lang="en-US" sz="800" b="1" dirty="0"/>
              <a:t>(Spot / On Demand)</a:t>
            </a:r>
            <a:endParaRPr lang="en-US" sz="1400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400ED0-2B2E-6B44-B00B-4E9312363C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61" y="3466115"/>
            <a:ext cx="594054" cy="62705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B859C3C-ADB1-724B-8E16-11FD827ECD73}"/>
              </a:ext>
            </a:extLst>
          </p:cNvPr>
          <p:cNvSpPr txBox="1"/>
          <p:nvPr/>
        </p:nvSpPr>
        <p:spPr>
          <a:xfrm>
            <a:off x="2652888" y="4164881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Input</a:t>
            </a:r>
            <a:endParaRPr lang="en-US" sz="1400" b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8714042-0234-9A43-8F34-F0FD634B8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272" y="3493452"/>
            <a:ext cx="543745" cy="563883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2D23A3-4160-7E4D-BAE2-42AD2EC712FA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>
          <a:xfrm>
            <a:off x="3247017" y="3775394"/>
            <a:ext cx="1755744" cy="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9D2F7B1-1569-D544-B904-5897B157264B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3245873" y="1370687"/>
            <a:ext cx="1704126" cy="1152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487AB87-7A7A-0A4B-B8A7-DA526DAE6A5B}"/>
              </a:ext>
            </a:extLst>
          </p:cNvPr>
          <p:cNvSpPr txBox="1"/>
          <p:nvPr/>
        </p:nvSpPr>
        <p:spPr>
          <a:xfrm>
            <a:off x="2543364" y="1788972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Docker Build &amp; Submit Batch</a:t>
            </a:r>
            <a:endParaRPr lang="en-US" sz="1400" b="1" dirty="0"/>
          </a:p>
        </p:txBody>
      </p:sp>
      <p:pic>
        <p:nvPicPr>
          <p:cNvPr id="32" name="Picture 2" descr="Bildergebnis für docker image">
            <a:extLst>
              <a:ext uri="{FF2B5EF4-FFF2-40B4-BE49-F238E27FC236}">
                <a16:creationId xmlns:a16="http://schemas.microsoft.com/office/drawing/2014/main" id="{B8D47568-2460-9746-925C-3595796A4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197" y="907231"/>
            <a:ext cx="681676" cy="68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ED885E0-ACA7-CA48-A6E2-6EB5770CA8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353" y="1004927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75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ECA1-8E15-104C-A4EA-17211998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and Deploy the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DFE4-BFB7-AB48-A761-4394BF02C2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ecr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get-login --no-include-email --region eu-central-1</a:t>
            </a:r>
          </a:p>
          <a:p>
            <a:endParaRPr lang="en-US" b="1" dirty="0">
              <a:solidFill>
                <a:schemeClr val="tx1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login -u AWS -p eyJwYXlsb2FkIjoiYkVSNnVDRktaQ3VsUytCNnZHSXh5Nm5ZNXBoamNmRWZiTndBUlQwY09hWG0rYnFsa2hzQlpDRVRZUVMvRmxOaW40QW4zYmtEZTNveWR0RXFRdXZtUEJHZjd4QitvcURFanRtM28rTWg3OWtLeTBSZkE5NEJnWmN4M2RMdko0ZG56d3ovbHNpTmRwUVErL2xGRE5jR25yWjdSY3B2bEZ3dE12dFBNM3JhbmdZZHYyTy9ybnVvcUw2RU5XUTY2eDV3aWl0eWtzNTZOYXRLbXpQajZta3lpMmdVWGNxMzZRQjBiT2JkN3dkRWtDKy8rUGRZVE5ibVJjTWhOdlNwbGpPcUcxbmRlMDZ4VlloNTNiMU5UQm83ZWJoSGZQRnV6Q1o4T0phOUJPV0dwL3dKOEZuOHFUZ2cwaDFiVlkvMjZzU3lzZ3VraGhaZ0lYcjArck9CUGJydUd3cEJST3ZrOFVaU2tOdG00bytSNGxEcXprT250aGxpSVhaOFg2NVdJK25GWnVZSitEWHJuTTkyL3hjdXFoL0xYMnJLRU40VUp2b0QvYjVFTEtUeUlZR3J6QjB6aWthWDkyR1d4ejN6V1FrNU1EUFV6UU1uRGxzZTBGaHRZY21sdlQvcnVDRjQxNGhtVjVDTVpwRWIxYUZ2YVdnQmNyWS9DN0lGbHlINzdyWEZkTC9XeEd4THUzaFJndnFjbkttN0xGd2Y0alFsS3IyeVk1VlpnWDc4aG1HUVRlcXdYQklNQXczdCtHSVF0NDVzdUxhVTFNZGRHSk8xbVQvTUJoajk2OHdycnZNSSttWFc2QnhLQksyTUdmZm9pWHliRXc5emlsOXU5dklTeU54UW5RMjVzckFKRTEyMDhYSHJCaFhNd0EveW5kdWxuSTVDZmtWZVZjRUU2L0V4OFY5cUkwUG43ZnRNWkZtbVhROFRmeDlsVTM1TWlpWVpQelhxVHl1TDYxaGdEcDdBRmpFMkpXT2MwUytMbmZQZTk4MzFWbjdVZnVFOUZqdEZ5bExIS2I2K29yWmV5MlJ5a0VmMHJHa1A3Qi91UHFWVmgyWUhWWVhmTTlYZDM1alE2TzVlckQzcGNMaGk5MkgwRnUrQWdJWHQ3eFNFSU1NdUt6NmVqUWkzNjhZRytod0Z1dDFqNWN6RHF3SWMyTXV3aWV4WTZtTFdxLzl6SEhVN1pNS0ZpR3BiY1B5azZyRkJvYmxsVEpNdDVkUlJGUEg0TUlCUDJYZGFReGVDb2V4a2RHNktEYlgyMktRSjhtMzRsWlEwNjU5V3NGMlV4eXV2d1h0bWRJZ1k2RzVTQjNqYkdWK3BadTllWXdyRHR2UDFuTm5VS29sR01BeWlWQU1idW45MUJGdUt0MnJvekh5VGJYd0hRMW5hTWJESUxNeFJCbzRGRlg1alpBanFVMk9mZG9qY0xRQWgwbzMzZ1NFYVFDd0tQTzlIS0M1ajA1UC9waEpGRnQ4TXpZVno5Ym1sLzlBTE92cEJqc3FUa0d1dCIsImRhdGFrZXkiOiJBUUVCQUhoM3pZT2R0cEJCU1Z3L1kyYW44QlhJRDRrd0xRZm5vVGo1endadEdKWm9aUUFBQUg0d2ZBWUpLb1pJaHZjTkFRY0dvRzh3YlFJQkFEQm9CZ2txaGtpRzl3MEJCd0V3SGdZSllJWklBV1VEQkFFdU1CRUVESnh3MnBpR0dHWGFKYVJpUHdJQkVJQTdiSWFwWGlFVCsvVFN3S0M0QWdwakhUZTNHdEZCMXhQZDVHU2p1dExZQlN0Ym1kL0R0aG5VUmJja1FrVTdlVFhZc3dueGkxT0RmdzV6WWlVPSIsInZlcnNpb24iOiIyIiwidHlwZSI6IkRBVEFfS0VZIiwiZXhwaXJhdGlvbiI6MTUxOTc4MzU0NH0= https://663559919114.dkr.ecr.eu-central-1.amazonaws.com</a:t>
            </a:r>
            <a:endParaRPr lang="en-GB" sz="1000" b="1" dirty="0">
              <a:solidFill>
                <a:schemeClr val="tx1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b="1" dirty="0">
              <a:solidFill>
                <a:schemeClr val="tx1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865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ECA1-8E15-104C-A4EA-17211998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and Deploy the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DFE4-BFB7-AB48-A761-4394BF02C2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build -t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trivadis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ffmpeg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endParaRPr lang="en-US" b="1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tag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trivadis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ffmpeg:latest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663559919114.dkr.ecr.eu-central-1.amazonaws.com/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trivadis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ffmpeg:latest</a:t>
            </a:r>
            <a:endParaRPr lang="en-US" b="1" dirty="0">
              <a:solidFill>
                <a:schemeClr val="tx1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solidFill>
                <a:schemeClr val="tx1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push 663559919114.dkr.ecr.eu-central-1.amazonaws.com/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trivadis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ffmpeg:latest</a:t>
            </a:r>
            <a:endParaRPr lang="en-US" b="1" dirty="0">
              <a:solidFill>
                <a:schemeClr val="tx1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b="1" dirty="0">
              <a:solidFill>
                <a:schemeClr val="tx1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6AADB-FFFC-124F-9AAB-22EB6EF9DD63}"/>
              </a:ext>
            </a:extLst>
          </p:cNvPr>
          <p:cNvSpPr txBox="1"/>
          <p:nvPr/>
        </p:nvSpPr>
        <p:spPr>
          <a:xfrm>
            <a:off x="729575" y="3482502"/>
            <a:ext cx="715420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400" dirty="0">
                <a:latin typeface="Arial" charset="0"/>
                <a:ea typeface="Arial" charset="0"/>
                <a:cs typeface="Arial" charset="0"/>
                <a:hlinkClick r:id="rId2"/>
              </a:rPr>
              <a:t>https://eu-central-1.console.aws.amazon.com/ecs/home?region=eu-central-1#/repositories</a:t>
            </a:r>
            <a:endParaRPr lang="en-GB" sz="1400" dirty="0">
              <a:latin typeface="Arial" charset="0"/>
              <a:ea typeface="Arial" charset="0"/>
              <a:cs typeface="Arial" charset="0"/>
            </a:endParaRPr>
          </a:p>
          <a:p>
            <a:endParaRPr lang="en-GB" sz="1400" dirty="0" err="1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1482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1CB7-A94E-E941-BECD-F43CB4C22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AWS Batch Environment – Job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A2EA7-1155-3B4E-A0CD-E01107F1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85" y="683393"/>
            <a:ext cx="4778686" cy="41677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23226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ECA1-8E15-104C-A4EA-17211998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AWS Batch Environment – Job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DFE4-BFB7-AB48-A761-4394BF02C2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batch register-job-definition </a:t>
            </a:r>
            <a:b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--cli-input-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file://&lt;path&gt;/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job_definition.json</a:t>
            </a:r>
            <a:endParaRPr lang="en-GB" b="1" dirty="0">
              <a:solidFill>
                <a:schemeClr val="tx1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6AD03E-34B6-F643-AE80-F6CA7E630D28}"/>
              </a:ext>
            </a:extLst>
          </p:cNvPr>
          <p:cNvSpPr txBox="1"/>
          <p:nvPr/>
        </p:nvSpPr>
        <p:spPr>
          <a:xfrm>
            <a:off x="759014" y="1727147"/>
            <a:ext cx="7597302" cy="27699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jobDefinitionName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ffmpeg_job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"type": "container",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"parameters": {"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inputFileName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"s3://inputFileName.mp4"},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containerProperties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{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"image": "663559919114.dkr.ecr.eu-central-1.amazonaws.com/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trivadis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ffmpeg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vcpus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1,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"memory": 1000,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"command": [],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jobRoleArn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arn:aws:iam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::&lt;account-id&gt;:role/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openfoam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-job-role",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readonlyRootFilesystem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false,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"privileged": true,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"user": "nobody"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}, 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retryStrategy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{ "attempts": 3 }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1200" b="1" dirty="0" err="1"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4493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BF0E3-6D5C-E546-BE5A-D5B7B9718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AWS Batch Environment – Computing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9FBAD-99A2-F143-9A56-D3D13655F9E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1B8F7-3CEC-BE40-808E-1F5E1C9ED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96" y="1004590"/>
            <a:ext cx="6245129" cy="38501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37510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StreamSets Data Collector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49090" y="927105"/>
            <a:ext cx="4872479" cy="3271833"/>
          </a:xfrm>
        </p:spPr>
        <p:txBody>
          <a:bodyPr/>
          <a:lstStyle/>
          <a:p>
            <a:pPr marL="285750" lvl="0" indent="-285750">
              <a:spcBef>
                <a:spcPts val="300"/>
              </a:spcBef>
              <a:buFont typeface="Arial" charset="0"/>
              <a:buChar char="•"/>
            </a:pPr>
            <a:r>
              <a:rPr lang="en-US" dirty="0"/>
              <a:t>Founded by ex-Cloudera, </a:t>
            </a:r>
            <a:r>
              <a:rPr lang="en-US" dirty="0" err="1"/>
              <a:t>Informatica</a:t>
            </a:r>
            <a:r>
              <a:rPr lang="en-US" dirty="0"/>
              <a:t> employees</a:t>
            </a:r>
          </a:p>
          <a:p>
            <a:pPr marL="285750" lvl="0" indent="-285750">
              <a:spcBef>
                <a:spcPts val="300"/>
              </a:spcBef>
              <a:buFont typeface="Arial" charset="0"/>
              <a:buChar char="•"/>
            </a:pPr>
            <a:r>
              <a:rPr lang="en-US" dirty="0"/>
              <a:t>Continuous open source, intent-driven, big data ingest</a:t>
            </a:r>
          </a:p>
          <a:p>
            <a:pPr marL="285750" lvl="0" indent="-285750">
              <a:spcBef>
                <a:spcPts val="300"/>
              </a:spcBef>
              <a:buFont typeface="Arial" charset="0"/>
              <a:buChar char="•"/>
            </a:pPr>
            <a:r>
              <a:rPr lang="en-US" dirty="0"/>
              <a:t>Visible, record-oriented approach fixes combinatorial explosion</a:t>
            </a:r>
          </a:p>
          <a:p>
            <a:pPr marL="285750" lvl="0" indent="-285750">
              <a:spcBef>
                <a:spcPts val="300"/>
              </a:spcBef>
              <a:buFont typeface="Arial" charset="0"/>
              <a:buChar char="•"/>
            </a:pPr>
            <a:r>
              <a:rPr lang="en-US" dirty="0"/>
              <a:t>Batch or stream processing</a:t>
            </a:r>
          </a:p>
          <a:p>
            <a:pPr marL="457200" lvl="0" indent="-387350">
              <a:spcBef>
                <a:spcPts val="300"/>
              </a:spcBef>
              <a:buSzPct val="100000"/>
              <a:buFont typeface="Arial" charset="0"/>
              <a:buChar char="•"/>
            </a:pPr>
            <a:r>
              <a:rPr lang="en-US" sz="1400" dirty="0"/>
              <a:t>Standalone, Spark cluster, MapReduce cluster</a:t>
            </a:r>
          </a:p>
          <a:p>
            <a:pPr marL="285750" lvl="0" indent="-285750">
              <a:spcBef>
                <a:spcPts val="300"/>
              </a:spcBef>
              <a:buFont typeface="Arial" charset="0"/>
              <a:buChar char="•"/>
            </a:pPr>
            <a:r>
              <a:rPr lang="en-US" dirty="0"/>
              <a:t>IDE for pipeline development by ‘civilians’</a:t>
            </a:r>
          </a:p>
          <a:p>
            <a:pPr marL="285750" lvl="0" indent="-285750">
              <a:spcBef>
                <a:spcPts val="300"/>
              </a:spcBef>
              <a:buFont typeface="Arial" charset="0"/>
              <a:buChar char="•"/>
            </a:pPr>
            <a:r>
              <a:rPr lang="en-US" dirty="0"/>
              <a:t>Relatively new - first public release September 2015</a:t>
            </a:r>
          </a:p>
          <a:p>
            <a:pPr marL="285750" lvl="0" indent="-285750">
              <a:spcBef>
                <a:spcPts val="300"/>
              </a:spcBef>
              <a:buFont typeface="Arial" charset="0"/>
              <a:buChar char="•"/>
            </a:pPr>
            <a:r>
              <a:rPr lang="en-US" dirty="0"/>
              <a:t>So far, vast majority of commits are from StreamSets staff</a:t>
            </a:r>
          </a:p>
        </p:txBody>
      </p:sp>
      <p:pic>
        <p:nvPicPr>
          <p:cNvPr id="1026" name="Picture 2" descr="https://19ttqs47cfw33zkecq3dz58m-wpengine.netdna-ssl.com/wp-content/uploads/2015/08/small_logo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41" y="49770"/>
            <a:ext cx="1236621" cy="51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754" y="834949"/>
            <a:ext cx="3191608" cy="179102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8736" y="2775966"/>
            <a:ext cx="3190626" cy="16882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7879887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ECA1-8E15-104C-A4EA-17211998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AWS Batch Environment – Computing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DFE4-BFB7-AB48-A761-4394BF02C2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batch create-compute-environment </a:t>
            </a:r>
            <a:b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--cli-input-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file://&lt;path&gt;/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computing_env.json</a:t>
            </a:r>
            <a:endParaRPr lang="en-GB" b="1" dirty="0">
              <a:solidFill>
                <a:schemeClr val="tx1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6AD03E-34B6-F643-AE80-F6CA7E630D28}"/>
              </a:ext>
            </a:extLst>
          </p:cNvPr>
          <p:cNvSpPr txBox="1"/>
          <p:nvPr/>
        </p:nvSpPr>
        <p:spPr>
          <a:xfrm>
            <a:off x="753333" y="1727147"/>
            <a:ext cx="8031891" cy="27699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computeEnvironmentName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-on-demand",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"type": "MANAGED",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"state": "ENABLED",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computeResources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{ "type": "EC2",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minvCpus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0, 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maxvCpus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10, 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desiredvCpus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1,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instanceTypes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[ "m3" ],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"subnets": [ "subnet-31d3f758", "subnet-93b386d9", "subnet-ae473cd5"],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securityGroupIds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[ "sg-10809379" ], 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"ec2KeyPair":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SparkCluster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instanceRole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arn:aws:iam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::663559919114:instance-profile/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ecsInstanceRole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serviceRole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arn:aws:iam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::663559919114:role/service-role/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AWSBatchServiceRole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1200" b="1" dirty="0" err="1"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447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8D09-BA81-2141-841B-A53F62438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Create a AWS Batch Environment – Job Queue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10F37-BFE4-604C-A69D-0D96F5D62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5" y="849075"/>
            <a:ext cx="7141945" cy="38558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77295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ECA1-8E15-104C-A4EA-17211998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AWS Batch Environment – Job Queue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DFE4-BFB7-AB48-A761-4394BF02C2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batch create-job-queue </a:t>
            </a:r>
            <a:b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--cli-input-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file://&lt;path&gt;/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job_queue.json</a:t>
            </a:r>
            <a:endParaRPr lang="en-GB" b="1" dirty="0">
              <a:solidFill>
                <a:schemeClr val="tx1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6AD03E-34B6-F643-AE80-F6CA7E630D28}"/>
              </a:ext>
            </a:extLst>
          </p:cNvPr>
          <p:cNvSpPr txBox="1"/>
          <p:nvPr/>
        </p:nvSpPr>
        <p:spPr>
          <a:xfrm>
            <a:off x="741976" y="1731551"/>
            <a:ext cx="759730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jobQueueName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-job-queue",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"state": "ENABLED",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"priority": 1,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computeEnvironmentOrder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[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"order": 1,  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computeEnvironment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-on-demand"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]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1200" b="1" dirty="0" err="1">
              <a:highlight>
                <a:srgbClr val="FFFF00"/>
              </a:highlight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549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F3CE-B570-7B4F-B40A-4E6928F23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 the job – AWS Console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1CA48-A2AE-EF4B-BFD0-867F8D7C3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04" y="616015"/>
            <a:ext cx="4575183" cy="43446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123328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ECA1-8E15-104C-A4EA-17211998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 the job – from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DFE4-BFB7-AB48-A761-4394BF02C2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batch submit-job </a:t>
            </a:r>
            <a:b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--cli-input-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file://&lt;path&gt;/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job.json</a:t>
            </a:r>
            <a:endParaRPr lang="en-GB" b="1" dirty="0">
              <a:solidFill>
                <a:schemeClr val="tx1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6AD03E-34B6-F643-AE80-F6CA7E630D28}"/>
              </a:ext>
            </a:extLst>
          </p:cNvPr>
          <p:cNvSpPr txBox="1"/>
          <p:nvPr/>
        </p:nvSpPr>
        <p:spPr>
          <a:xfrm>
            <a:off x="741976" y="1712299"/>
            <a:ext cx="8043249" cy="24006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containerOverrides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"command": ["Ref::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inputFileName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"memory": 1000,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vcpus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jobDefinition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"ffmpeg_job:6",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ffmpeg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jobQueue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-queue",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"parameters":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inputFileName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"s3://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-test/videos/input/etl.mp4"},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retryStrategy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"attempts": 1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  <a:endParaRPr lang="en-GB" sz="1200" b="1" dirty="0" err="1">
              <a:highlight>
                <a:srgbClr val="FFFF00"/>
              </a:highlight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8874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19E36-EBFB-EF49-B744-4EFCDABAB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 the job – Python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82921B-FD31-694A-8FF4-959081D905AF}"/>
              </a:ext>
            </a:extLst>
          </p:cNvPr>
          <p:cNvSpPr txBox="1"/>
          <p:nvPr/>
        </p:nvSpPr>
        <p:spPr>
          <a:xfrm>
            <a:off x="634065" y="1202162"/>
            <a:ext cx="8151160" cy="18466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analyzer_job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client.submit_job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ffmpeg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+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context.aws_request_id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                        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jobQueue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-queue’,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jobDefinition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='ffmpeg_job:6’,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parameters={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inputFileName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': 's3://' + 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-test’ + '/videos/input/etl.mp4’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},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containerOverrides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'command': ['Ref::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inputFileName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})</a:t>
            </a:r>
            <a:endParaRPr lang="en-GB" sz="1200" b="1" dirty="0" err="1">
              <a:highlight>
                <a:srgbClr val="FFFF00"/>
              </a:highlight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4287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19E50-2269-0841-A3AB-DF834C5A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AWS Batch Job Architecture</a:t>
            </a:r>
          </a:p>
        </p:txBody>
      </p:sp>
      <p:pic>
        <p:nvPicPr>
          <p:cNvPr id="4098" name="Picture 2" descr="srv410-deep-dive-on-aws-batch-35-638-2.jpg">
            <a:extLst>
              <a:ext uri="{FF2B5EF4-FFF2-40B4-BE49-F238E27FC236}">
                <a16:creationId xmlns:a16="http://schemas.microsoft.com/office/drawing/2014/main" id="{D4CEE357-4581-FC44-8365-99FA93A8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65" y="849075"/>
            <a:ext cx="6570764" cy="369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4642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091A-B661-E045-8292-964509F7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AWS Batch Configurations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EE2BD-415C-5C42-826F-E79336913A7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You can achieve different objectives via AWS Batch through service configuration and solution architectures</a:t>
            </a:r>
          </a:p>
          <a:p>
            <a:endParaRPr lang="en-GB" dirty="0"/>
          </a:p>
          <a:p>
            <a:r>
              <a:rPr lang="en-GB" dirty="0"/>
              <a:t>Cost optimized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Minimize operational overhead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Work can happen any time over a multi-hour period (or a weekend)</a:t>
            </a:r>
          </a:p>
          <a:p>
            <a:endParaRPr lang="en-GB" dirty="0"/>
          </a:p>
          <a:p>
            <a:r>
              <a:rPr lang="en-GB" dirty="0"/>
              <a:t>Resource optimized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Budget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Multiple job queues, priorities, sharing compute environments</a:t>
            </a:r>
          </a:p>
          <a:p>
            <a:endParaRPr lang="en-GB" dirty="0"/>
          </a:p>
          <a:p>
            <a:r>
              <a:rPr lang="en-GB" dirty="0"/>
              <a:t>Time optimized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Workloads with firm deadlines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Queue w</a:t>
            </a:r>
          </a:p>
        </p:txBody>
      </p:sp>
    </p:spTree>
    <p:extLst>
      <p:ext uri="{BB962C8B-B14F-4D97-AF65-F5344CB8AC3E}">
        <p14:creationId xmlns:p14="http://schemas.microsoft.com/office/powerpoint/2010/main" val="28022838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BCF19-B1CC-9943-A4A9-B764B75B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Batch – Use Cases</a:t>
            </a:r>
          </a:p>
        </p:txBody>
      </p:sp>
      <p:pic>
        <p:nvPicPr>
          <p:cNvPr id="2050" name="Picture 2" descr="Bildergebnis für aws batch">
            <a:extLst>
              <a:ext uri="{FF2B5EF4-FFF2-40B4-BE49-F238E27FC236}">
                <a16:creationId xmlns:a16="http://schemas.microsoft.com/office/drawing/2014/main" id="{285927DA-6390-BC4C-8169-156175283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65" y="762913"/>
            <a:ext cx="7081736" cy="251426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0634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0E94-4634-4544-AFA8-DE1EBC09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Bildergebnis für aws batch">
            <a:extLst>
              <a:ext uri="{FF2B5EF4-FFF2-40B4-BE49-F238E27FC236}">
                <a16:creationId xmlns:a16="http://schemas.microsoft.com/office/drawing/2014/main" id="{CBAD5674-B2E1-6647-ADEE-C4896354E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65" y="741097"/>
            <a:ext cx="6749229" cy="400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057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StreamSets Origins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288" y="695324"/>
            <a:ext cx="4784936" cy="3629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82332" y="4414050"/>
            <a:ext cx="2393284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dirty="0">
                <a:hlinkClick r:id="rId3"/>
              </a:rPr>
              <a:t>https://streamsets.com/connectors</a:t>
            </a:r>
            <a:endParaRPr lang="en-US" sz="1050" dirty="0"/>
          </a:p>
          <a:p>
            <a:endParaRPr lang="en-US" sz="1050" dirty="0" err="1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649091" y="927105"/>
            <a:ext cx="3275209" cy="3271833"/>
          </a:xfrm>
        </p:spPr>
        <p:txBody>
          <a:bodyPr/>
          <a:lstStyle/>
          <a:p>
            <a:r>
              <a:rPr lang="en-US" dirty="0"/>
              <a:t>An origin stage represents the source for the pipeline. You can use a single origin stage in a pipeline</a:t>
            </a:r>
          </a:p>
          <a:p>
            <a:endParaRPr lang="en-US" dirty="0"/>
          </a:p>
          <a:p>
            <a:r>
              <a:rPr lang="en-US" dirty="0"/>
              <a:t>Origins on the right are available out of the box</a:t>
            </a:r>
          </a:p>
          <a:p>
            <a:endParaRPr lang="en-US" dirty="0"/>
          </a:p>
          <a:p>
            <a:r>
              <a:rPr lang="en-US" dirty="0"/>
              <a:t>API for writing custom origins</a:t>
            </a:r>
          </a:p>
          <a:p>
            <a:endParaRPr lang="en-US" dirty="0"/>
          </a:p>
        </p:txBody>
      </p:sp>
      <p:pic>
        <p:nvPicPr>
          <p:cNvPr id="9" name="Picture 2" descr="https://19ttqs47cfw33zkecq3dz58m-wpengine.netdna-ssl.com/wp-content/uploads/2015/08/small_logo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41" y="49770"/>
            <a:ext cx="1236621" cy="51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3629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F59C-BA33-624A-9F89-7A6635A37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 descr="Blog generation diagram">
            <a:extLst>
              <a:ext uri="{FF2B5EF4-FFF2-40B4-BE49-F238E27FC236}">
                <a16:creationId xmlns:a16="http://schemas.microsoft.com/office/drawing/2014/main" id="{D8C09C9A-7E1C-3A48-ABE9-2CC4B84AC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65" y="952143"/>
            <a:ext cx="7480570" cy="34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9379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48E96-2E20-8A4E-A9D2-5896FFFD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 descr="Bildergebnis für aws batch">
            <a:extLst>
              <a:ext uri="{FF2B5EF4-FFF2-40B4-BE49-F238E27FC236}">
                <a16:creationId xmlns:a16="http://schemas.microsoft.com/office/drawing/2014/main" id="{55C0C3FD-61F0-AC47-916C-0BC618B69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03" y="849075"/>
            <a:ext cx="6867728" cy="380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0830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781B-D78E-1A47-8473-1704ED68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Batch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B8C2-B699-6D48-AAD7-4754DE19AF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8136134" cy="3491999"/>
          </a:xfrm>
        </p:spPr>
        <p:txBody>
          <a:bodyPr/>
          <a:lstStyle/>
          <a:p>
            <a:r>
              <a:rPr lang="en-US" dirty="0">
                <a:hlinkClick r:id="rId2"/>
              </a:rPr>
              <a:t>cancel-job</a:t>
            </a:r>
            <a:endParaRPr lang="en-US" dirty="0"/>
          </a:p>
          <a:p>
            <a:r>
              <a:rPr lang="en-US" dirty="0">
                <a:hlinkClick r:id="rId3"/>
              </a:rPr>
              <a:t>create-compute-environment</a:t>
            </a:r>
            <a:endParaRPr lang="en-US" dirty="0"/>
          </a:p>
          <a:p>
            <a:r>
              <a:rPr lang="en-US" dirty="0">
                <a:hlinkClick r:id="rId4"/>
              </a:rPr>
              <a:t>create-job-queue</a:t>
            </a:r>
            <a:endParaRPr lang="en-US" dirty="0"/>
          </a:p>
          <a:p>
            <a:r>
              <a:rPr lang="en-US" dirty="0">
                <a:hlinkClick r:id="rId5"/>
              </a:rPr>
              <a:t>delete-compute-environment</a:t>
            </a:r>
            <a:endParaRPr lang="en-US" dirty="0"/>
          </a:p>
          <a:p>
            <a:r>
              <a:rPr lang="en-US" dirty="0">
                <a:hlinkClick r:id="rId6"/>
              </a:rPr>
              <a:t>delete-job-queue</a:t>
            </a:r>
            <a:endParaRPr lang="en-US" dirty="0"/>
          </a:p>
          <a:p>
            <a:r>
              <a:rPr lang="en-US" dirty="0">
                <a:hlinkClick r:id="rId7"/>
              </a:rPr>
              <a:t>deregister-job-definition</a:t>
            </a:r>
            <a:endParaRPr lang="en-US" dirty="0"/>
          </a:p>
          <a:p>
            <a:r>
              <a:rPr lang="en-US" dirty="0">
                <a:hlinkClick r:id="rId8"/>
              </a:rPr>
              <a:t>describe-compute-environments</a:t>
            </a:r>
            <a:endParaRPr lang="en-US" dirty="0"/>
          </a:p>
          <a:p>
            <a:r>
              <a:rPr lang="en-US" dirty="0">
                <a:hlinkClick r:id="rId9"/>
              </a:rPr>
              <a:t>describe-job-definitions</a:t>
            </a:r>
            <a:endParaRPr lang="en-US" dirty="0"/>
          </a:p>
          <a:p>
            <a:r>
              <a:rPr lang="en-US" dirty="0">
                <a:hlinkClick r:id="rId10"/>
              </a:rPr>
              <a:t>describe-job-queues</a:t>
            </a:r>
            <a:endParaRPr lang="en-US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B630E-2A92-C140-8F77-8A68B2050AB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157788" y="928688"/>
            <a:ext cx="3986212" cy="3492500"/>
          </a:xfrm>
        </p:spPr>
        <p:txBody>
          <a:bodyPr/>
          <a:lstStyle/>
          <a:p>
            <a:r>
              <a:rPr lang="en-US" dirty="0">
                <a:hlinkClick r:id="rId11"/>
              </a:rPr>
              <a:t>describe-jobs</a:t>
            </a:r>
            <a:endParaRPr lang="en-US" dirty="0"/>
          </a:p>
          <a:p>
            <a:r>
              <a:rPr lang="en-US" dirty="0">
                <a:hlinkClick r:id="rId12"/>
              </a:rPr>
              <a:t>list-jobs</a:t>
            </a:r>
            <a:endParaRPr lang="en-US" dirty="0"/>
          </a:p>
          <a:p>
            <a:r>
              <a:rPr lang="en-US" dirty="0">
                <a:hlinkClick r:id="rId13"/>
              </a:rPr>
              <a:t>register-job-definition</a:t>
            </a:r>
            <a:endParaRPr lang="en-US" dirty="0"/>
          </a:p>
          <a:p>
            <a:r>
              <a:rPr lang="en-US" dirty="0">
                <a:hlinkClick r:id="rId14"/>
              </a:rPr>
              <a:t>submit-job</a:t>
            </a:r>
            <a:endParaRPr lang="en-US" dirty="0"/>
          </a:p>
          <a:p>
            <a:r>
              <a:rPr lang="en-US" dirty="0">
                <a:hlinkClick r:id="rId15"/>
              </a:rPr>
              <a:t>terminate-job</a:t>
            </a:r>
            <a:endParaRPr lang="en-US" dirty="0"/>
          </a:p>
          <a:p>
            <a:r>
              <a:rPr lang="en-US" dirty="0">
                <a:hlinkClick r:id="rId16"/>
              </a:rPr>
              <a:t>update-compute-environment</a:t>
            </a:r>
            <a:endParaRPr lang="en-US" dirty="0"/>
          </a:p>
          <a:p>
            <a:r>
              <a:rPr lang="en-US" dirty="0">
                <a:hlinkClick r:id="rId17"/>
              </a:rPr>
              <a:t>update-job-queue</a:t>
            </a:r>
            <a:endParaRPr lang="en-US" dirty="0"/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FAEEAF-5849-4740-84E7-9370864893D4}"/>
              </a:ext>
            </a:extLst>
          </p:cNvPr>
          <p:cNvSpPr/>
          <p:nvPr/>
        </p:nvSpPr>
        <p:spPr>
          <a:xfrm>
            <a:off x="634065" y="3663498"/>
            <a:ext cx="83944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GB" sz="1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batch list-jobs --job-queue </a:t>
            </a:r>
            <a:r>
              <a:rPr lang="en-GB" sz="1400" b="1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lang="en-GB" sz="1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400" b="1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mds</a:t>
            </a:r>
            <a:r>
              <a:rPr lang="en-GB" sz="1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-queue --job-status RUNNABLE</a:t>
            </a:r>
          </a:p>
        </p:txBody>
      </p:sp>
    </p:spTree>
    <p:extLst>
      <p:ext uri="{BB962C8B-B14F-4D97-AF65-F5344CB8AC3E}">
        <p14:creationId xmlns:p14="http://schemas.microsoft.com/office/powerpoint/2010/main" val="30450983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94815-3772-DE47-AF33-7B73428C21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AWS Lambda</a:t>
            </a:r>
          </a:p>
        </p:txBody>
      </p:sp>
    </p:spTree>
    <p:extLst>
      <p:ext uri="{BB962C8B-B14F-4D97-AF65-F5344CB8AC3E}">
        <p14:creationId xmlns:p14="http://schemas.microsoft.com/office/powerpoint/2010/main" val="25278303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72D941-59BE-EE40-AC6F-84DA33FAD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Lambda Introduction</a:t>
            </a:r>
          </a:p>
        </p:txBody>
      </p:sp>
      <p:pic>
        <p:nvPicPr>
          <p:cNvPr id="1028" name="Picture 4" descr="Bildergebnis für aws lambda">
            <a:extLst>
              <a:ext uri="{FF2B5EF4-FFF2-40B4-BE49-F238E27FC236}">
                <a16:creationId xmlns:a16="http://schemas.microsoft.com/office/drawing/2014/main" id="{CF3CCA77-E354-1245-B701-81AD2E2F0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372" y="1380072"/>
            <a:ext cx="4888970" cy="244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A8D85-550E-1B4D-8EB0-36AC27F49B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5346860" cy="3491999"/>
          </a:xfrm>
        </p:spPr>
        <p:txBody>
          <a:bodyPr/>
          <a:lstStyle/>
          <a:p>
            <a:r>
              <a:rPr lang="en-GB" dirty="0"/>
              <a:t>Serverless compute platform for stateless code execution in response to events</a:t>
            </a:r>
          </a:p>
          <a:p>
            <a:endParaRPr lang="en-GB" dirty="0"/>
          </a:p>
          <a:p>
            <a:r>
              <a:rPr lang="en-GB" dirty="0"/>
              <a:t>No server to manage</a:t>
            </a:r>
          </a:p>
          <a:p>
            <a:endParaRPr lang="en-GB" dirty="0"/>
          </a:p>
          <a:p>
            <a:r>
              <a:rPr lang="en-GB" dirty="0"/>
              <a:t>Continuous scaling</a:t>
            </a:r>
          </a:p>
          <a:p>
            <a:endParaRPr lang="en-GB" dirty="0"/>
          </a:p>
          <a:p>
            <a:r>
              <a:rPr lang="en-GB" dirty="0"/>
              <a:t>No idle/cold servers</a:t>
            </a:r>
          </a:p>
          <a:p>
            <a:endParaRPr lang="en-GB" dirty="0"/>
          </a:p>
          <a:p>
            <a:r>
              <a:rPr lang="en-GB" dirty="0"/>
              <a:t>Pay per request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09397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5563-BF26-614E-82EA-AE1468D5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AWS Lambda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20565-02D0-C14B-97AA-EC85C48D8D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Bring your own code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 err="1"/>
              <a:t>Node.js</a:t>
            </a:r>
            <a:r>
              <a:rPr lang="en-GB" sz="1400" dirty="0"/>
              <a:t>, Java, Python, C#, Go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Bring your own libraries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Simple resource model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Select power rating from 128MB to 1.5GB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CPU and network allocated proportionately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Metrics show usage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Flexible use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Call or send events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Integrated with other AWS services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Build serverless ecosystems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Stateless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Persist data using S3, RDS, </a:t>
            </a:r>
            <a:r>
              <a:rPr lang="en-GB" sz="1400" dirty="0" err="1"/>
              <a:t>DynamoDB</a:t>
            </a:r>
            <a:r>
              <a:rPr lang="en-GB" sz="1400" dirty="0"/>
              <a:t>, ...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No affinity to infrastructure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F6A33-D354-6F4B-9CDD-987E088D3F3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Flexible authorization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Securely grant access to resources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Fine-grained control over what can call your functions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Programming model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Build-in AWS SDK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Use processes, threads normally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Package code as .zip and upload to Lambda or S3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Plugins for Eclipse and Visual Studio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Command line tools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400" dirty="0"/>
          </a:p>
          <a:p>
            <a:pPr>
              <a:lnSpc>
                <a:spcPct val="100000"/>
              </a:lnSpc>
            </a:pPr>
            <a:r>
              <a:rPr lang="en-GB" dirty="0"/>
              <a:t>Monitoring and logging</a:t>
            </a:r>
            <a:endParaRPr lang="en-GB" sz="14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Built-in metrics for requests, latency, errors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Built in logging with </a:t>
            </a:r>
            <a:r>
              <a:rPr lang="en-GB" sz="1400" dirty="0" err="1"/>
              <a:t>CloudWatch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452840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BA3D1-81F8-904D-8319-77E843AB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8BED2-F746-F842-863A-C9FE9E9CE03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b="1" dirty="0"/>
              <a:t>Data Triggers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Trigger functions on data updates in S3, SNS, etc. </a:t>
            </a:r>
          </a:p>
          <a:p>
            <a:endParaRPr lang="en-GB" dirty="0"/>
          </a:p>
          <a:p>
            <a:r>
              <a:rPr lang="en-GB" b="1" dirty="0"/>
              <a:t>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Real time processing of streaming data updates using Kinesis</a:t>
            </a:r>
          </a:p>
          <a:p>
            <a:endParaRPr lang="en-GB" dirty="0"/>
          </a:p>
          <a:p>
            <a:r>
              <a:rPr lang="en-GB" b="1" dirty="0"/>
              <a:t>Control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Customize responses and workflows to state changes within AWS</a:t>
            </a:r>
          </a:p>
          <a:p>
            <a:endParaRPr lang="en-GB" dirty="0"/>
          </a:p>
          <a:p>
            <a:r>
              <a:rPr lang="en-GB" b="1" dirty="0"/>
              <a:t>Serverless </a:t>
            </a:r>
            <a:r>
              <a:rPr lang="en-GB" b="1" dirty="0" err="1"/>
              <a:t>backends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Execute server-side backend logic</a:t>
            </a:r>
          </a:p>
        </p:txBody>
      </p:sp>
    </p:spTree>
    <p:extLst>
      <p:ext uri="{BB962C8B-B14F-4D97-AF65-F5344CB8AC3E}">
        <p14:creationId xmlns:p14="http://schemas.microsoft.com/office/powerpoint/2010/main" val="17270266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C4CBFD-DCAF-8147-9D78-9823226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Blocks of AWS Lambda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DA405-BFE4-A24B-B81B-CB1621A3FD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Lambda function: </a:t>
            </a:r>
            <a:r>
              <a:rPr lang="en-US" dirty="0"/>
              <a:t>The foundation, it is comprised of your custom code and any dependent libraries. For more information, see </a:t>
            </a:r>
            <a:r>
              <a:rPr lang="en-US" dirty="0">
                <a:hlinkClick r:id="rId2"/>
              </a:rPr>
              <a:t>Lambda Functions</a:t>
            </a:r>
            <a:r>
              <a:rPr lang="en-US" dirty="0"/>
              <a:t>. </a:t>
            </a:r>
          </a:p>
          <a:p>
            <a:r>
              <a:rPr lang="en-US" b="1" dirty="0"/>
              <a:t>Event source: </a:t>
            </a:r>
            <a:r>
              <a:rPr lang="en-US" dirty="0"/>
              <a:t>An AWS service, such as Amazon SNS, or a custom service, that triggers your function and executes its logic. For more information, see </a:t>
            </a:r>
            <a:r>
              <a:rPr lang="en-US" dirty="0">
                <a:hlinkClick r:id="rId3"/>
              </a:rPr>
              <a:t>Event Source Mapping</a:t>
            </a:r>
            <a:r>
              <a:rPr lang="en-US" dirty="0"/>
              <a:t>. </a:t>
            </a:r>
          </a:p>
          <a:p>
            <a:r>
              <a:rPr lang="en-US" b="1" dirty="0"/>
              <a:t>Downstream resources: </a:t>
            </a:r>
            <a:r>
              <a:rPr lang="en-US" dirty="0"/>
              <a:t>An AWS service, such </a:t>
            </a:r>
            <a:r>
              <a:rPr lang="en-US" dirty="0" err="1"/>
              <a:t>DynamoDB</a:t>
            </a:r>
            <a:r>
              <a:rPr lang="en-US" dirty="0"/>
              <a:t> tables or Amazon S3 buckets, that your Lambda function calls once it is triggered. </a:t>
            </a:r>
          </a:p>
          <a:p>
            <a:r>
              <a:rPr lang="en-US" b="1" dirty="0"/>
              <a:t>Log streams: </a:t>
            </a:r>
            <a:r>
              <a:rPr lang="en-US" dirty="0"/>
              <a:t>While Lambda automatically monitors your function invocations and reports metrics to </a:t>
            </a:r>
            <a:r>
              <a:rPr lang="en-US" dirty="0" err="1"/>
              <a:t>CloudWatch</a:t>
            </a:r>
            <a:r>
              <a:rPr lang="en-US" dirty="0"/>
              <a:t>, you can annotate your function code with custom logging statements that allow you to analyze the execution flow and performance of your Lambda function to ensure it's working properly. </a:t>
            </a:r>
          </a:p>
          <a:p>
            <a:r>
              <a:rPr lang="en-US" b="1" dirty="0"/>
              <a:t>AWS SAM: </a:t>
            </a:r>
            <a:r>
              <a:rPr lang="en-US" dirty="0"/>
              <a:t>A model to define </a:t>
            </a:r>
            <a:r>
              <a:rPr lang="en-US" dirty="0">
                <a:hlinkClick r:id="rId4"/>
              </a:rPr>
              <a:t>serverless applications</a:t>
            </a:r>
            <a:r>
              <a:rPr lang="en-US" dirty="0"/>
              <a:t>. AWS SAM is natively supported by AWS </a:t>
            </a:r>
            <a:r>
              <a:rPr lang="en-US" dirty="0" err="1"/>
              <a:t>CloudFormation</a:t>
            </a:r>
            <a:r>
              <a:rPr lang="en-US" dirty="0"/>
              <a:t> and defines simplified syntax for expressing serverless resources. For more information, see </a:t>
            </a:r>
            <a:r>
              <a:rPr lang="en-US" dirty="0">
                <a:hlinkClick r:id="rId5"/>
              </a:rPr>
              <a:t>Using the AWS Serverless Application Model (AWS SAM)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093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4BBD7-6680-D247-9AB2-C06FD67EC5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AWS Lambda -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51D734-A5AD-B746-B622-E4382A15BC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097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EADFC4-BDE1-724C-94B1-E2A952DF8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65" y="127800"/>
            <a:ext cx="8151160" cy="721275"/>
          </a:xfrm>
        </p:spPr>
        <p:txBody>
          <a:bodyPr/>
          <a:lstStyle/>
          <a:p>
            <a:r>
              <a:rPr lang="en-GB" dirty="0"/>
              <a:t>Demo – 2</a:t>
            </a:r>
            <a:r>
              <a:rPr lang="en-GB" baseline="30000" dirty="0"/>
              <a:t>nd</a:t>
            </a:r>
            <a:r>
              <a:rPr lang="en-GB" dirty="0"/>
              <a:t> step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F8E77-8F62-A747-9086-506471DE5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28" y="1068183"/>
            <a:ext cx="548639" cy="566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09B4D-58BF-9544-995A-FD821B271B13}"/>
              </a:ext>
            </a:extLst>
          </p:cNvPr>
          <p:cNvSpPr txBox="1"/>
          <p:nvPr/>
        </p:nvSpPr>
        <p:spPr>
          <a:xfrm>
            <a:off x="4874164" y="1670872"/>
            <a:ext cx="822960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Amazon ECR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7A9293-E69A-8742-B3B9-C8B4F00C63DD}"/>
              </a:ext>
            </a:extLst>
          </p:cNvPr>
          <p:cNvSpPr txBox="1"/>
          <p:nvPr/>
        </p:nvSpPr>
        <p:spPr>
          <a:xfrm>
            <a:off x="2545860" y="2873672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Lambda function</a:t>
            </a:r>
            <a:endParaRPr lang="en-US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694A8D-71A2-E843-BABA-2A721F576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14" y="2281761"/>
            <a:ext cx="543639" cy="5649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45213D-73F3-AC48-9D80-628CA391855F}"/>
              </a:ext>
            </a:extLst>
          </p:cNvPr>
          <p:cNvSpPr txBox="1"/>
          <p:nvPr/>
        </p:nvSpPr>
        <p:spPr>
          <a:xfrm>
            <a:off x="6770444" y="4130574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Output</a:t>
            </a:r>
            <a:endParaRPr lang="en-US" sz="1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DB867A-0FD9-5241-903F-5E4FD7BD9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28" y="3459145"/>
            <a:ext cx="543745" cy="5638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CEA840-85B6-6F45-93FA-95C33878640A}"/>
              </a:ext>
            </a:extLst>
          </p:cNvPr>
          <p:cNvSpPr txBox="1"/>
          <p:nvPr/>
        </p:nvSpPr>
        <p:spPr>
          <a:xfrm>
            <a:off x="2574672" y="1877078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Docker Build</a:t>
            </a:r>
            <a:endParaRPr lang="en-US" sz="1400" b="1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92D4C8B-87B2-1047-A4C2-16F571474E2D}"/>
              </a:ext>
            </a:extLst>
          </p:cNvPr>
          <p:cNvSpPr/>
          <p:nvPr/>
        </p:nvSpPr>
        <p:spPr>
          <a:xfrm>
            <a:off x="4432041" y="2515760"/>
            <a:ext cx="1735494" cy="1946064"/>
          </a:xfrm>
          <a:prstGeom prst="round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5FE86D-D78C-0D43-BA1C-D39B1D08BE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854" y="2248156"/>
            <a:ext cx="542123" cy="653737"/>
          </a:xfrm>
          <a:prstGeom prst="rect">
            <a:avLst/>
          </a:prstGeom>
        </p:spPr>
      </p:pic>
      <p:pic>
        <p:nvPicPr>
          <p:cNvPr id="2050" name="Picture 2" descr="Bildergebnis für docker image">
            <a:extLst>
              <a:ext uri="{FF2B5EF4-FFF2-40B4-BE49-F238E27FC236}">
                <a16:creationId xmlns:a16="http://schemas.microsoft.com/office/drawing/2014/main" id="{6CCC4779-7181-5B40-8FF1-B8F884E08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197" y="1003482"/>
            <a:ext cx="681676" cy="68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01BAD1-74EA-EE46-B212-2529DBD93BC8}"/>
              </a:ext>
            </a:extLst>
          </p:cNvPr>
          <p:cNvCxnSpPr>
            <a:stCxn id="2050" idx="3"/>
            <a:endCxn id="8" idx="1"/>
          </p:cNvCxnSpPr>
          <p:nvPr/>
        </p:nvCxnSpPr>
        <p:spPr>
          <a:xfrm>
            <a:off x="3245873" y="1344320"/>
            <a:ext cx="1766555" cy="7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03A9D9-CA8A-674E-9A8D-E9D48C75048D}"/>
              </a:ext>
            </a:extLst>
          </p:cNvPr>
          <p:cNvCxnSpPr>
            <a:cxnSpLocks/>
            <a:stCxn id="8" idx="3"/>
            <a:endCxn id="31" idx="0"/>
          </p:cNvCxnSpPr>
          <p:nvPr/>
        </p:nvCxnSpPr>
        <p:spPr>
          <a:xfrm flipH="1">
            <a:off x="5299788" y="1351352"/>
            <a:ext cx="261279" cy="2114763"/>
          </a:xfrm>
          <a:prstGeom prst="curvedConnector4">
            <a:avLst>
              <a:gd name="adj1" fmla="val -216159"/>
              <a:gd name="adj2" fmla="val 757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Bildergebnis für docker image">
            <a:extLst>
              <a:ext uri="{FF2B5EF4-FFF2-40B4-BE49-F238E27FC236}">
                <a16:creationId xmlns:a16="http://schemas.microsoft.com/office/drawing/2014/main" id="{7A9EB2E9-1794-9B4A-8B72-3AA3E7574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068" y="2901893"/>
            <a:ext cx="681676" cy="68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C69BC1-1278-F242-A079-743661C4AAE2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5596815" y="3775394"/>
            <a:ext cx="1224013" cy="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8D48DF7-71C3-7E4F-8297-31F1F9406F80}"/>
              </a:ext>
            </a:extLst>
          </p:cNvPr>
          <p:cNvSpPr txBox="1"/>
          <p:nvPr/>
        </p:nvSpPr>
        <p:spPr>
          <a:xfrm>
            <a:off x="4842442" y="4147791"/>
            <a:ext cx="875074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EC2 Instances</a:t>
            </a:r>
          </a:p>
          <a:p>
            <a:pPr algn="ctr"/>
            <a:r>
              <a:rPr lang="en-US" sz="800" b="1" dirty="0"/>
              <a:t>(Spot / On Demand)</a:t>
            </a:r>
            <a:endParaRPr lang="en-US" sz="1400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400ED0-2B2E-6B44-B00B-4E9312363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61" y="3466115"/>
            <a:ext cx="594054" cy="62705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B859C3C-ADB1-724B-8E16-11FD827ECD73}"/>
              </a:ext>
            </a:extLst>
          </p:cNvPr>
          <p:cNvSpPr txBox="1"/>
          <p:nvPr/>
        </p:nvSpPr>
        <p:spPr>
          <a:xfrm>
            <a:off x="1083970" y="4164881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Input</a:t>
            </a:r>
            <a:endParaRPr lang="en-US" sz="1400" b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8714042-0234-9A43-8F34-F0FD634B8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4" y="3493452"/>
            <a:ext cx="543745" cy="563883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2D23A3-4160-7E4D-BAE2-42AD2EC712FA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>
          <a:xfrm>
            <a:off x="1678099" y="3775394"/>
            <a:ext cx="3324662" cy="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65C9DB-C243-514C-A7CD-42F8B637A758}"/>
              </a:ext>
            </a:extLst>
          </p:cNvPr>
          <p:cNvCxnSpPr>
            <a:cxnSpLocks/>
            <a:stCxn id="34" idx="3"/>
            <a:endCxn id="12" idx="1"/>
          </p:cNvCxnSpPr>
          <p:nvPr/>
        </p:nvCxnSpPr>
        <p:spPr>
          <a:xfrm flipV="1">
            <a:off x="1678099" y="2564241"/>
            <a:ext cx="914215" cy="1211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B49EA2-5F9F-8F4C-849C-DFBED374BE34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3135953" y="2564241"/>
            <a:ext cx="1814901" cy="10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EADE840-1AF4-584D-8CDD-1D8A8CF3FB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353" y="1120428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56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StreamSets Processors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 processor stage represents a type of data processing that you want to perform</a:t>
            </a:r>
          </a:p>
          <a:p>
            <a:endParaRPr lang="en-US" dirty="0"/>
          </a:p>
          <a:p>
            <a:r>
              <a:rPr lang="en-US" dirty="0"/>
              <a:t>use as many processors in a pipeline as you need</a:t>
            </a:r>
          </a:p>
          <a:p>
            <a:endParaRPr lang="en-US" dirty="0"/>
          </a:p>
          <a:p>
            <a:r>
              <a:rPr lang="en-US" dirty="0"/>
              <a:t>Programming languages supported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Java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JavaScript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err="1"/>
              <a:t>Jython</a:t>
            </a:r>
            <a:endParaRPr 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Groovy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hlinkClick r:id="rId2"/>
              </a:rPr>
              <a:t>Java Expression Language (EL)</a:t>
            </a:r>
            <a:r>
              <a:rPr lang="en-US" sz="1400" dirty="0"/>
              <a:t> Spark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Some of processors available out-of-the-box: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Expression Evaluator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Field Flattener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Field Hasher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Field Masker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Field Merger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Field Order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Field Splitter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Field Zip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Groovy Evaluator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JDBC Lookup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JSON Parser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Spark Evaluator</a:t>
            </a:r>
          </a:p>
          <a:p>
            <a:pPr marL="285750" indent="-285750">
              <a:buFont typeface="Arial" charset="0"/>
              <a:buChar char="•"/>
            </a:pPr>
            <a:r>
              <a:rPr lang="mr-IN" sz="1400" dirty="0"/>
              <a:t>…</a:t>
            </a:r>
            <a:endParaRPr lang="en-US" sz="1400" dirty="0"/>
          </a:p>
          <a:p>
            <a:pPr marL="285750" indent="-285750">
              <a:buFont typeface="Arial" charset="0"/>
              <a:buChar char="•"/>
            </a:pPr>
            <a:endParaRPr lang="en-US" sz="1400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2" descr="https://19ttqs47cfw33zkecq3dz58m-wpengine.netdna-ssl.com/wp-content/uploads/2015/08/small_logo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41" y="49770"/>
            <a:ext cx="1236621" cy="51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9490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B85A6-C678-7543-9504-AEADBDFDF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Lambda Implementation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957EBF-B8A4-174A-B35A-FBA125BF0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4" y="589506"/>
            <a:ext cx="6119299" cy="42941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369085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11632-0FBF-5943-B3C0-4837AE5F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Lambda Implementation – Using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2E270-CF66-CD42-AFCE-FE36E330C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5" y="680932"/>
            <a:ext cx="8050525" cy="37563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173941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C2018-C67D-4143-8CD4-68FFBE85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Lambda Implementation – Configure test event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765B1-5791-FB42-8D57-E0AB912E1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5" y="770314"/>
            <a:ext cx="5646760" cy="389192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134550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94815-3772-DE47-AF33-7B73428C21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AWS Step Functions</a:t>
            </a:r>
          </a:p>
        </p:txBody>
      </p:sp>
    </p:spTree>
    <p:extLst>
      <p:ext uri="{BB962C8B-B14F-4D97-AF65-F5344CB8AC3E}">
        <p14:creationId xmlns:p14="http://schemas.microsoft.com/office/powerpoint/2010/main" val="9282050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6903D5-D664-F54A-8764-EE5843B02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Step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9A32B-0D7A-E748-B7EA-1F719AF0749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I want to sequence functions</a:t>
            </a:r>
          </a:p>
          <a:p>
            <a:endParaRPr lang="en-GB" dirty="0"/>
          </a:p>
          <a:p>
            <a:r>
              <a:rPr lang="en-GB" dirty="0"/>
              <a:t>I want to run functions in parallel</a:t>
            </a:r>
          </a:p>
          <a:p>
            <a:br>
              <a:rPr lang="en-GB" dirty="0"/>
            </a:br>
            <a:r>
              <a:rPr lang="en-GB" dirty="0"/>
              <a:t>I want to select functions based on data</a:t>
            </a:r>
          </a:p>
          <a:p>
            <a:endParaRPr lang="en-GB" dirty="0"/>
          </a:p>
          <a:p>
            <a:r>
              <a:rPr lang="en-GB" dirty="0"/>
              <a:t>I want to retry functions</a:t>
            </a:r>
          </a:p>
          <a:p>
            <a:endParaRPr lang="en-GB" dirty="0"/>
          </a:p>
          <a:p>
            <a:r>
              <a:rPr lang="en-GB" dirty="0"/>
              <a:t>I want to try/catch/finally</a:t>
            </a:r>
          </a:p>
          <a:p>
            <a:endParaRPr lang="en-GB" dirty="0"/>
          </a:p>
          <a:p>
            <a:r>
              <a:rPr lang="en-GB" dirty="0"/>
              <a:t>I have code that runs for hours</a:t>
            </a:r>
          </a:p>
        </p:txBody>
      </p:sp>
      <p:pic>
        <p:nvPicPr>
          <p:cNvPr id="8194" name="Picture 2" descr="Bildergebnis für aws step functions">
            <a:extLst>
              <a:ext uri="{FF2B5EF4-FFF2-40B4-BE49-F238E27FC236}">
                <a16:creationId xmlns:a16="http://schemas.microsoft.com/office/drawing/2014/main" id="{98582A97-C1E5-BA47-B191-2E903F1EF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849" y="849075"/>
            <a:ext cx="3202021" cy="320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5362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6903D5-D664-F54A-8764-EE5843B02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Step Functions - Concepts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C1686F-DBB6-D647-9E99-4D4FC7FC3E9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66" y="928800"/>
            <a:ext cx="8151160" cy="3491999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GB" dirty="0"/>
              <a:t>State Machine is defined using the </a:t>
            </a:r>
            <a:r>
              <a:rPr lang="en-GB" dirty="0">
                <a:hlinkClick r:id="rId2"/>
              </a:rPr>
              <a:t>Amazon States Language</a:t>
            </a:r>
            <a:endParaRPr lang="en-GB" dirty="0"/>
          </a:p>
          <a:p>
            <a:pPr>
              <a:spcBef>
                <a:spcPts val="300"/>
              </a:spcBef>
            </a:pPr>
            <a:endParaRPr lang="en-GB" dirty="0"/>
          </a:p>
          <a:p>
            <a:pPr>
              <a:spcBef>
                <a:spcPts val="300"/>
              </a:spcBef>
            </a:pPr>
            <a:r>
              <a:rPr lang="en-GB" dirty="0"/>
              <a:t>A diagram is generated based on that structure</a:t>
            </a:r>
          </a:p>
          <a:p>
            <a:pPr>
              <a:spcBef>
                <a:spcPts val="300"/>
              </a:spcBef>
            </a:pPr>
            <a:endParaRPr lang="en-GB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GB" dirty="0"/>
              <a:t>States</a:t>
            </a:r>
          </a:p>
          <a:p>
            <a:pPr marL="557213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Task</a:t>
            </a:r>
          </a:p>
          <a:p>
            <a:pPr marL="557213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Choice</a:t>
            </a:r>
          </a:p>
          <a:p>
            <a:pPr marL="557213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Succeed/Fail</a:t>
            </a:r>
          </a:p>
          <a:p>
            <a:pPr marL="557213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Pass</a:t>
            </a:r>
          </a:p>
          <a:p>
            <a:pPr marL="557213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Wait</a:t>
            </a:r>
          </a:p>
          <a:p>
            <a:pPr marL="557213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Parallel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GB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GB" dirty="0"/>
              <a:t>2.5 cents per thousand state transitions / 4000 free each month</a:t>
            </a:r>
          </a:p>
          <a:p>
            <a:pPr marL="557213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GB" sz="1400" dirty="0"/>
          </a:p>
          <a:p>
            <a:pPr>
              <a:spcBef>
                <a:spcPts val="300"/>
              </a:spcBef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781CA1-2601-D64B-8198-5753820E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059" y="2031403"/>
            <a:ext cx="2082166" cy="22450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F0F917-A355-444B-88FC-94F4B702A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606" y="2031403"/>
            <a:ext cx="2995194" cy="17802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322635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4BBD7-6680-D247-9AB2-C06FD67EC5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AWS Step Functions -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51D734-A5AD-B746-B622-E4382A15BC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1231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EADFC4-BDE1-724C-94B1-E2A952DF8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3</a:t>
            </a:r>
            <a:r>
              <a:rPr lang="en-GB" baseline="30000" dirty="0"/>
              <a:t>rd</a:t>
            </a:r>
            <a:r>
              <a:rPr lang="en-GB" dirty="0"/>
              <a:t> step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F8E77-8F62-A747-9086-506471DE5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28" y="875677"/>
            <a:ext cx="548639" cy="566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09B4D-58BF-9544-995A-FD821B271B13}"/>
              </a:ext>
            </a:extLst>
          </p:cNvPr>
          <p:cNvSpPr txBox="1"/>
          <p:nvPr/>
        </p:nvSpPr>
        <p:spPr>
          <a:xfrm>
            <a:off x="4874164" y="1478366"/>
            <a:ext cx="822960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Amazon ECR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7A9293-E69A-8742-B3B9-C8B4F00C63DD}"/>
              </a:ext>
            </a:extLst>
          </p:cNvPr>
          <p:cNvSpPr txBox="1"/>
          <p:nvPr/>
        </p:nvSpPr>
        <p:spPr>
          <a:xfrm>
            <a:off x="1074328" y="2781828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“on S3 object”</a:t>
            </a:r>
            <a:br>
              <a:rPr lang="en-US" sz="800" b="1" dirty="0"/>
            </a:br>
            <a:r>
              <a:rPr lang="en-US" sz="800" b="1" dirty="0"/>
              <a:t>Trigger</a:t>
            </a:r>
            <a:endParaRPr lang="en-US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694A8D-71A2-E843-BABA-2A721F576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4" y="2168092"/>
            <a:ext cx="543639" cy="5649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45213D-73F3-AC48-9D80-628CA391855F}"/>
              </a:ext>
            </a:extLst>
          </p:cNvPr>
          <p:cNvSpPr txBox="1"/>
          <p:nvPr/>
        </p:nvSpPr>
        <p:spPr>
          <a:xfrm>
            <a:off x="6770444" y="4130574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Output</a:t>
            </a:r>
            <a:endParaRPr lang="en-US" sz="1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DB867A-0FD9-5241-903F-5E4FD7BD9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28" y="3459145"/>
            <a:ext cx="543745" cy="563883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92D4C8B-87B2-1047-A4C2-16F571474E2D}"/>
              </a:ext>
            </a:extLst>
          </p:cNvPr>
          <p:cNvSpPr/>
          <p:nvPr/>
        </p:nvSpPr>
        <p:spPr>
          <a:xfrm>
            <a:off x="4432041" y="2515760"/>
            <a:ext cx="1735494" cy="1946064"/>
          </a:xfrm>
          <a:prstGeom prst="round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5FE86D-D78C-0D43-BA1C-D39B1D08BE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854" y="2248156"/>
            <a:ext cx="542123" cy="65373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01BAD1-74EA-EE46-B212-2529DBD93BC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214752" y="1158846"/>
            <a:ext cx="17976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03A9D9-CA8A-674E-9A8D-E9D48C75048D}"/>
              </a:ext>
            </a:extLst>
          </p:cNvPr>
          <p:cNvCxnSpPr>
            <a:cxnSpLocks/>
            <a:stCxn id="8" idx="3"/>
            <a:endCxn id="31" idx="0"/>
          </p:cNvCxnSpPr>
          <p:nvPr/>
        </p:nvCxnSpPr>
        <p:spPr>
          <a:xfrm flipH="1">
            <a:off x="5299788" y="1158846"/>
            <a:ext cx="261279" cy="2307269"/>
          </a:xfrm>
          <a:prstGeom prst="curvedConnector4">
            <a:avLst>
              <a:gd name="adj1" fmla="val -87493"/>
              <a:gd name="adj2" fmla="val 778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Bildergebnis für docker image">
            <a:extLst>
              <a:ext uri="{FF2B5EF4-FFF2-40B4-BE49-F238E27FC236}">
                <a16:creationId xmlns:a16="http://schemas.microsoft.com/office/drawing/2014/main" id="{7A9EB2E9-1794-9B4A-8B72-3AA3E7574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068" y="2901893"/>
            <a:ext cx="681676" cy="68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C69BC1-1278-F242-A079-743661C4AAE2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5596815" y="3775394"/>
            <a:ext cx="1224013" cy="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8D48DF7-71C3-7E4F-8297-31F1F9406F80}"/>
              </a:ext>
            </a:extLst>
          </p:cNvPr>
          <p:cNvSpPr txBox="1"/>
          <p:nvPr/>
        </p:nvSpPr>
        <p:spPr>
          <a:xfrm>
            <a:off x="4842442" y="4147791"/>
            <a:ext cx="875074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EC2 Instances</a:t>
            </a:r>
          </a:p>
          <a:p>
            <a:pPr algn="ctr"/>
            <a:r>
              <a:rPr lang="en-US" sz="800" b="1" dirty="0"/>
              <a:t>(Spot / On Demand)</a:t>
            </a:r>
            <a:endParaRPr lang="en-US" sz="1400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400ED0-2B2E-6B44-B00B-4E9312363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61" y="3466115"/>
            <a:ext cx="594054" cy="62705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B859C3C-ADB1-724B-8E16-11FD827ECD73}"/>
              </a:ext>
            </a:extLst>
          </p:cNvPr>
          <p:cNvSpPr txBox="1"/>
          <p:nvPr/>
        </p:nvSpPr>
        <p:spPr>
          <a:xfrm>
            <a:off x="311808" y="4164881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Input</a:t>
            </a:r>
            <a:endParaRPr lang="en-US" sz="1400" b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8714042-0234-9A43-8F34-F0FD634B8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92" y="3493452"/>
            <a:ext cx="543745" cy="563883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2D23A3-4160-7E4D-BAE2-42AD2EC712FA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>
          <a:xfrm>
            <a:off x="905937" y="3775394"/>
            <a:ext cx="4096824" cy="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65C9DB-C243-514C-A7CD-42F8B637A758}"/>
              </a:ext>
            </a:extLst>
          </p:cNvPr>
          <p:cNvCxnSpPr>
            <a:cxnSpLocks/>
            <a:stCxn id="34" idx="0"/>
            <a:endCxn id="12" idx="1"/>
          </p:cNvCxnSpPr>
          <p:nvPr/>
        </p:nvCxnSpPr>
        <p:spPr>
          <a:xfrm flipV="1">
            <a:off x="634065" y="2450572"/>
            <a:ext cx="488929" cy="104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B49EA2-5F9F-8F4C-849C-DFBED374BE34}"/>
              </a:ext>
            </a:extLst>
          </p:cNvPr>
          <p:cNvCxnSpPr>
            <a:cxnSpLocks/>
            <a:stCxn id="27" idx="3"/>
            <a:endCxn id="38" idx="1"/>
          </p:cNvCxnSpPr>
          <p:nvPr/>
        </p:nvCxnSpPr>
        <p:spPr>
          <a:xfrm flipV="1">
            <a:off x="2734368" y="2451529"/>
            <a:ext cx="694188" cy="1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1BDE9C31-0470-9D47-A4A8-B2C03E4C81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545" y="2140174"/>
            <a:ext cx="518823" cy="6256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12E74AE-815F-4A46-9ABE-766A1864206D}"/>
              </a:ext>
            </a:extLst>
          </p:cNvPr>
          <p:cNvSpPr txBox="1"/>
          <p:nvPr/>
        </p:nvSpPr>
        <p:spPr>
          <a:xfrm>
            <a:off x="1944643" y="2787182"/>
            <a:ext cx="1060626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AWS Step Functions</a:t>
            </a:r>
            <a:endParaRPr lang="en-US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608A04-EEAD-2F46-9F71-7D869AC2B3B8}"/>
              </a:ext>
            </a:extLst>
          </p:cNvPr>
          <p:cNvCxnSpPr>
            <a:cxnSpLocks/>
            <a:stCxn id="12" idx="3"/>
            <a:endCxn id="27" idx="1"/>
          </p:cNvCxnSpPr>
          <p:nvPr/>
        </p:nvCxnSpPr>
        <p:spPr>
          <a:xfrm>
            <a:off x="1666633" y="2450572"/>
            <a:ext cx="548912" cy="2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F70C428-D3F3-4D4E-BB19-7FD7602F8569}"/>
              </a:ext>
            </a:extLst>
          </p:cNvPr>
          <p:cNvSpPr txBox="1"/>
          <p:nvPr/>
        </p:nvSpPr>
        <p:spPr>
          <a:xfrm>
            <a:off x="3381183" y="2778832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Submit Job</a:t>
            </a:r>
            <a:endParaRPr lang="en-US" sz="1400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607BEEC-3D10-BF48-A11B-00FB27C06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56" y="2169049"/>
            <a:ext cx="543639" cy="564959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E7E5FC7-3F6D-CF4C-AC82-A486EEBBD123}"/>
              </a:ext>
            </a:extLst>
          </p:cNvPr>
          <p:cNvCxnSpPr>
            <a:cxnSpLocks/>
            <a:stCxn id="38" idx="3"/>
            <a:endCxn id="10" idx="1"/>
          </p:cNvCxnSpPr>
          <p:nvPr/>
        </p:nvCxnSpPr>
        <p:spPr>
          <a:xfrm>
            <a:off x="3972195" y="2451529"/>
            <a:ext cx="978659" cy="1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45C4CAA-51B7-4D47-B7F4-466A87FAFB73}"/>
              </a:ext>
            </a:extLst>
          </p:cNvPr>
          <p:cNvSpPr txBox="1"/>
          <p:nvPr/>
        </p:nvSpPr>
        <p:spPr>
          <a:xfrm>
            <a:off x="3379612" y="3622401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Get Job Status</a:t>
            </a:r>
            <a:endParaRPr lang="en-US" sz="1400" b="1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1845283-23DC-E74D-97F1-58C7A125E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985" y="3012618"/>
            <a:ext cx="543639" cy="564959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762A194-5A3C-5E41-A879-0F17A12D8732}"/>
              </a:ext>
            </a:extLst>
          </p:cNvPr>
          <p:cNvCxnSpPr>
            <a:cxnSpLocks/>
            <a:stCxn id="43" idx="3"/>
            <a:endCxn id="10" idx="1"/>
          </p:cNvCxnSpPr>
          <p:nvPr/>
        </p:nvCxnSpPr>
        <p:spPr>
          <a:xfrm flipV="1">
            <a:off x="3970624" y="2575025"/>
            <a:ext cx="980230" cy="72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3B7654C-6D7B-064E-80DB-9E9DC7069452}"/>
              </a:ext>
            </a:extLst>
          </p:cNvPr>
          <p:cNvCxnSpPr>
            <a:cxnSpLocks/>
            <a:stCxn id="27" idx="3"/>
            <a:endCxn id="43" idx="1"/>
          </p:cNvCxnSpPr>
          <p:nvPr/>
        </p:nvCxnSpPr>
        <p:spPr>
          <a:xfrm>
            <a:off x="2734368" y="2452994"/>
            <a:ext cx="692617" cy="842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F85B3E4-ADFE-5D40-958F-298A120A1E2E}"/>
              </a:ext>
            </a:extLst>
          </p:cNvPr>
          <p:cNvSpPr txBox="1"/>
          <p:nvPr/>
        </p:nvSpPr>
        <p:spPr>
          <a:xfrm>
            <a:off x="2514353" y="1685201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Docker Build</a:t>
            </a:r>
            <a:endParaRPr lang="en-US" sz="1400" b="1" dirty="0"/>
          </a:p>
        </p:txBody>
      </p:sp>
      <p:pic>
        <p:nvPicPr>
          <p:cNvPr id="52" name="Picture 2" descr="Bildergebnis für docker image">
            <a:extLst>
              <a:ext uri="{FF2B5EF4-FFF2-40B4-BE49-F238E27FC236}">
                <a16:creationId xmlns:a16="http://schemas.microsoft.com/office/drawing/2014/main" id="{7AF7F9AE-FB52-5F42-B2CA-A0C046B90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197" y="810976"/>
            <a:ext cx="681676" cy="68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F921789-3385-4B45-8738-30751BE6ED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353" y="927922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8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E18A-23A6-EB40-B220-4545DEB6C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Batch Job </a:t>
            </a:r>
            <a:r>
              <a:rPr lang="en-GB" dirty="0" err="1"/>
              <a:t>Poller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78F3F-C0D5-CE44-A746-7BC530A7F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45" y="693881"/>
            <a:ext cx="6100345" cy="40898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079285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4BBD7-6680-D247-9AB2-C06FD67EC5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Idea – Implementing 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51D734-A5AD-B746-B622-E4382A15BC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16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StreamSets Destinations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49091" y="927105"/>
            <a:ext cx="3275209" cy="3271833"/>
          </a:xfrm>
        </p:spPr>
        <p:txBody>
          <a:bodyPr/>
          <a:lstStyle/>
          <a:p>
            <a:r>
              <a:rPr lang="en-US" dirty="0"/>
              <a:t>A destination stage represents the target for a pipeline. You can use one or more destinations in a pipeline</a:t>
            </a:r>
          </a:p>
          <a:p>
            <a:endParaRPr lang="en-US" dirty="0"/>
          </a:p>
          <a:p>
            <a:r>
              <a:rPr lang="en-US" dirty="0"/>
              <a:t>Destinations on the right are available out of the box</a:t>
            </a:r>
          </a:p>
          <a:p>
            <a:endParaRPr lang="en-US" dirty="0"/>
          </a:p>
          <a:p>
            <a:r>
              <a:rPr lang="en-US" dirty="0"/>
              <a:t>API for writing custom origins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82332" y="4414050"/>
            <a:ext cx="2393284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dirty="0">
                <a:hlinkClick r:id="rId2"/>
              </a:rPr>
              <a:t>https://streamsets.com/connectors</a:t>
            </a:r>
            <a:endParaRPr lang="en-US" sz="1050" dirty="0"/>
          </a:p>
          <a:p>
            <a:endParaRPr lang="en-US" sz="1050" dirty="0" err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332" y="619125"/>
            <a:ext cx="4788342" cy="3695700"/>
          </a:xfrm>
          <a:prstGeom prst="rect">
            <a:avLst/>
          </a:prstGeom>
        </p:spPr>
      </p:pic>
      <p:pic>
        <p:nvPicPr>
          <p:cNvPr id="7" name="Picture 2" descr="https://19ttqs47cfw33zkecq3dz58m-wpengine.netdna-ssl.com/wp-content/uploads/2015/08/small_logo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41" y="49770"/>
            <a:ext cx="1236621" cy="51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0179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EADFC4-BDE1-724C-94B1-E2A952DF8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for implementing search with Lambda, Step Functions and AWS Batch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F8E77-8F62-A747-9086-506471DE5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015" y="2692913"/>
            <a:ext cx="548639" cy="566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09B4D-58BF-9544-995A-FD821B271B13}"/>
              </a:ext>
            </a:extLst>
          </p:cNvPr>
          <p:cNvSpPr txBox="1"/>
          <p:nvPr/>
        </p:nvSpPr>
        <p:spPr>
          <a:xfrm>
            <a:off x="6749815" y="3315577"/>
            <a:ext cx="822960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Amazon ECR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45213D-73F3-AC48-9D80-628CA391855F}"/>
              </a:ext>
            </a:extLst>
          </p:cNvPr>
          <p:cNvSpPr txBox="1"/>
          <p:nvPr/>
        </p:nvSpPr>
        <p:spPr>
          <a:xfrm>
            <a:off x="2363794" y="4805753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Output</a:t>
            </a:r>
            <a:endParaRPr lang="en-US" sz="1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DB867A-0FD9-5241-903F-5E4FD7BD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129" y="4206572"/>
            <a:ext cx="543745" cy="563883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92D4C8B-87B2-1047-A4C2-16F571474E2D}"/>
              </a:ext>
            </a:extLst>
          </p:cNvPr>
          <p:cNvSpPr/>
          <p:nvPr/>
        </p:nvSpPr>
        <p:spPr>
          <a:xfrm>
            <a:off x="4788176" y="2515760"/>
            <a:ext cx="1735494" cy="1946064"/>
          </a:xfrm>
          <a:prstGeom prst="round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5FE86D-D78C-0D43-BA1C-D39B1D08B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989" y="2248156"/>
            <a:ext cx="542123" cy="65373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03A9D9-CA8A-674E-9A8D-E9D48C75048D}"/>
              </a:ext>
            </a:extLst>
          </p:cNvPr>
          <p:cNvCxnSpPr>
            <a:cxnSpLocks/>
            <a:stCxn id="8" idx="1"/>
            <a:endCxn id="31" idx="3"/>
          </p:cNvCxnSpPr>
          <p:nvPr/>
        </p:nvCxnSpPr>
        <p:spPr>
          <a:xfrm rot="10800000" flipV="1">
            <a:off x="5952951" y="2976082"/>
            <a:ext cx="972065" cy="80356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Bildergebnis für docker image">
            <a:extLst>
              <a:ext uri="{FF2B5EF4-FFF2-40B4-BE49-F238E27FC236}">
                <a16:creationId xmlns:a16="http://schemas.microsoft.com/office/drawing/2014/main" id="{7A9EB2E9-1794-9B4A-8B72-3AA3E7574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97" y="2929202"/>
            <a:ext cx="681676" cy="68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C69BC1-1278-F242-A079-743661C4AAE2}"/>
              </a:ext>
            </a:extLst>
          </p:cNvPr>
          <p:cNvCxnSpPr>
            <a:cxnSpLocks/>
            <a:stCxn id="31" idx="1"/>
            <a:endCxn id="14" idx="3"/>
          </p:cNvCxnSpPr>
          <p:nvPr/>
        </p:nvCxnSpPr>
        <p:spPr>
          <a:xfrm flipH="1">
            <a:off x="3003874" y="3779644"/>
            <a:ext cx="2355022" cy="708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8D48DF7-71C3-7E4F-8297-31F1F9406F80}"/>
              </a:ext>
            </a:extLst>
          </p:cNvPr>
          <p:cNvSpPr txBox="1"/>
          <p:nvPr/>
        </p:nvSpPr>
        <p:spPr>
          <a:xfrm>
            <a:off x="5198577" y="4147791"/>
            <a:ext cx="875074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EC2 Instances</a:t>
            </a:r>
          </a:p>
          <a:p>
            <a:pPr algn="ctr"/>
            <a:r>
              <a:rPr lang="en-US" sz="800" b="1" dirty="0"/>
              <a:t>(Spot / On Demand)</a:t>
            </a:r>
            <a:endParaRPr lang="en-US" sz="1400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400ED0-2B2E-6B44-B00B-4E9312363C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896" y="3466115"/>
            <a:ext cx="594054" cy="62705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B859C3C-ADB1-724B-8E16-11FD827ECD73}"/>
              </a:ext>
            </a:extLst>
          </p:cNvPr>
          <p:cNvSpPr txBox="1"/>
          <p:nvPr/>
        </p:nvSpPr>
        <p:spPr>
          <a:xfrm>
            <a:off x="311808" y="4164881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Input</a:t>
            </a:r>
            <a:endParaRPr lang="en-US" sz="1400" b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8714042-0234-9A43-8F34-F0FD634B8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92" y="3493452"/>
            <a:ext cx="543745" cy="563883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2D23A3-4160-7E4D-BAE2-42AD2EC712FA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>
          <a:xfrm>
            <a:off x="905937" y="3775394"/>
            <a:ext cx="4452959" cy="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B49EA2-5F9F-8F4C-849C-DFBED374BE34}"/>
              </a:ext>
            </a:extLst>
          </p:cNvPr>
          <p:cNvCxnSpPr>
            <a:cxnSpLocks/>
            <a:stCxn id="27" idx="3"/>
            <a:endCxn id="38" idx="1"/>
          </p:cNvCxnSpPr>
          <p:nvPr/>
        </p:nvCxnSpPr>
        <p:spPr>
          <a:xfrm flipV="1">
            <a:off x="2734368" y="2451529"/>
            <a:ext cx="694188" cy="1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1BDE9C31-0470-9D47-A4A8-B2C03E4C81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545" y="2140174"/>
            <a:ext cx="518823" cy="6256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12E74AE-815F-4A46-9ABE-766A1864206D}"/>
              </a:ext>
            </a:extLst>
          </p:cNvPr>
          <p:cNvSpPr txBox="1"/>
          <p:nvPr/>
        </p:nvSpPr>
        <p:spPr>
          <a:xfrm>
            <a:off x="1944643" y="2787182"/>
            <a:ext cx="1060626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AWS Step Functions</a:t>
            </a:r>
            <a:endParaRPr 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70C428-D3F3-4D4E-BB19-7FD7602F8569}"/>
              </a:ext>
            </a:extLst>
          </p:cNvPr>
          <p:cNvSpPr txBox="1"/>
          <p:nvPr/>
        </p:nvSpPr>
        <p:spPr>
          <a:xfrm>
            <a:off x="3381183" y="2778832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Submit Job</a:t>
            </a:r>
            <a:endParaRPr lang="en-US" sz="1400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607BEEC-3D10-BF48-A11B-00FB27C060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56" y="2169049"/>
            <a:ext cx="543639" cy="564959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E7E5FC7-3F6D-CF4C-AC82-A486EEBBD123}"/>
              </a:ext>
            </a:extLst>
          </p:cNvPr>
          <p:cNvCxnSpPr>
            <a:cxnSpLocks/>
            <a:stCxn id="38" idx="3"/>
            <a:endCxn id="10" idx="1"/>
          </p:cNvCxnSpPr>
          <p:nvPr/>
        </p:nvCxnSpPr>
        <p:spPr>
          <a:xfrm>
            <a:off x="3972195" y="2451529"/>
            <a:ext cx="1334794" cy="1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45C4CAA-51B7-4D47-B7F4-466A87FAFB73}"/>
              </a:ext>
            </a:extLst>
          </p:cNvPr>
          <p:cNvSpPr txBox="1"/>
          <p:nvPr/>
        </p:nvSpPr>
        <p:spPr>
          <a:xfrm>
            <a:off x="3379612" y="3622401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Get Job Status</a:t>
            </a:r>
            <a:endParaRPr lang="en-US" sz="1400" b="1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1845283-23DC-E74D-97F1-58C7A125E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985" y="3012618"/>
            <a:ext cx="543639" cy="564959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762A194-5A3C-5E41-A879-0F17A12D8732}"/>
              </a:ext>
            </a:extLst>
          </p:cNvPr>
          <p:cNvCxnSpPr>
            <a:cxnSpLocks/>
            <a:stCxn id="43" idx="3"/>
            <a:endCxn id="10" idx="1"/>
          </p:cNvCxnSpPr>
          <p:nvPr/>
        </p:nvCxnSpPr>
        <p:spPr>
          <a:xfrm flipV="1">
            <a:off x="3970624" y="2575025"/>
            <a:ext cx="1336365" cy="72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3B7654C-6D7B-064E-80DB-9E9DC7069452}"/>
              </a:ext>
            </a:extLst>
          </p:cNvPr>
          <p:cNvCxnSpPr>
            <a:cxnSpLocks/>
            <a:stCxn id="27" idx="3"/>
            <a:endCxn id="43" idx="1"/>
          </p:cNvCxnSpPr>
          <p:nvPr/>
        </p:nvCxnSpPr>
        <p:spPr>
          <a:xfrm>
            <a:off x="2734368" y="2452994"/>
            <a:ext cx="692617" cy="842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BE8CFAF-C0C6-CC4B-9CCB-5C225D54444E}"/>
              </a:ext>
            </a:extLst>
          </p:cNvPr>
          <p:cNvSpPr txBox="1"/>
          <p:nvPr/>
        </p:nvSpPr>
        <p:spPr>
          <a:xfrm>
            <a:off x="3379612" y="1714073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Search</a:t>
            </a:r>
            <a:endParaRPr lang="en-US" sz="1400" b="1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A12D098-60DC-FE47-865A-3B42676899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985" y="1104290"/>
            <a:ext cx="543639" cy="564959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5D8C11D-2A04-2049-9F39-244D24D3F78E}"/>
              </a:ext>
            </a:extLst>
          </p:cNvPr>
          <p:cNvCxnSpPr>
            <a:cxnSpLocks/>
            <a:stCxn id="27" idx="3"/>
            <a:endCxn id="41" idx="1"/>
          </p:cNvCxnSpPr>
          <p:nvPr/>
        </p:nvCxnSpPr>
        <p:spPr>
          <a:xfrm flipV="1">
            <a:off x="2734368" y="1386770"/>
            <a:ext cx="692617" cy="1066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33F237BB-4098-A045-B3A8-AF92F6CA83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77" y="2080046"/>
            <a:ext cx="731520" cy="7071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08A8DCA-0D97-BA4D-83E7-B7E65E798FC0}"/>
              </a:ext>
            </a:extLst>
          </p:cNvPr>
          <p:cNvSpPr txBox="1"/>
          <p:nvPr/>
        </p:nvSpPr>
        <p:spPr>
          <a:xfrm>
            <a:off x="352511" y="2881759"/>
            <a:ext cx="1078992" cy="1554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 dirty="0">
                <a:latin typeface="Helvetica Neue"/>
                <a:cs typeface="Helvetica Neue"/>
              </a:rPr>
              <a:t>users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3CD61E-7F4D-F440-BEF3-AFE036F9A800}"/>
              </a:ext>
            </a:extLst>
          </p:cNvPr>
          <p:cNvCxnSpPr>
            <a:cxnSpLocks/>
            <a:stCxn id="46" idx="3"/>
            <a:endCxn id="27" idx="1"/>
          </p:cNvCxnSpPr>
          <p:nvPr/>
        </p:nvCxnSpPr>
        <p:spPr>
          <a:xfrm>
            <a:off x="1271697" y="2433614"/>
            <a:ext cx="943848" cy="19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FAE87AD-418B-A740-A290-C5DE55DE1E3F}"/>
              </a:ext>
            </a:extLst>
          </p:cNvPr>
          <p:cNvSpPr txBox="1"/>
          <p:nvPr/>
        </p:nvSpPr>
        <p:spPr>
          <a:xfrm>
            <a:off x="5275875" y="1768252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 err="1"/>
              <a:t>Elasticsearch</a:t>
            </a:r>
            <a:endParaRPr lang="en-US" sz="1400" b="1" dirty="0"/>
          </a:p>
        </p:txBody>
      </p:sp>
      <p:sp>
        <p:nvSpPr>
          <p:cNvPr id="55" name="Can 54">
            <a:extLst>
              <a:ext uri="{FF2B5EF4-FFF2-40B4-BE49-F238E27FC236}">
                <a16:creationId xmlns:a16="http://schemas.microsoft.com/office/drawing/2014/main" id="{A129EBA0-281B-0648-AA94-4BEB45CDFD14}"/>
              </a:ext>
            </a:extLst>
          </p:cNvPr>
          <p:cNvSpPr/>
          <p:nvPr/>
        </p:nvSpPr>
        <p:spPr>
          <a:xfrm>
            <a:off x="5304451" y="1049107"/>
            <a:ext cx="558949" cy="677294"/>
          </a:xfrm>
          <a:prstGeom prst="can">
            <a:avLst/>
          </a:prstGeom>
          <a:solidFill>
            <a:srgbClr val="0070C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32D4F2C-76D3-5046-8B67-2AB4C7102FF9}"/>
              </a:ext>
            </a:extLst>
          </p:cNvPr>
          <p:cNvCxnSpPr>
            <a:cxnSpLocks/>
            <a:stCxn id="41" idx="3"/>
            <a:endCxn id="55" idx="2"/>
          </p:cNvCxnSpPr>
          <p:nvPr/>
        </p:nvCxnSpPr>
        <p:spPr>
          <a:xfrm>
            <a:off x="3970624" y="1386770"/>
            <a:ext cx="1333827" cy="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5D9289F-92E2-0D4A-965E-5D99CDFFC421}"/>
              </a:ext>
            </a:extLst>
          </p:cNvPr>
          <p:cNvCxnSpPr>
            <a:cxnSpLocks/>
            <a:stCxn id="27" idx="3"/>
            <a:endCxn id="14" idx="0"/>
          </p:cNvCxnSpPr>
          <p:nvPr/>
        </p:nvCxnSpPr>
        <p:spPr>
          <a:xfrm flipH="1">
            <a:off x="2732002" y="2452994"/>
            <a:ext cx="2366" cy="1753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9701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225832" y="183788"/>
            <a:ext cx="9296303" cy="493586"/>
          </a:xfrm>
          <a:prstGeom prst="rect">
            <a:avLst/>
          </a:prstGeom>
        </p:spPr>
        <p:txBody>
          <a:bodyPr/>
          <a:lstStyle/>
          <a:p>
            <a:r>
              <a:rPr lang="de-DE" sz="3700" dirty="0"/>
              <a:t>Technology on </a:t>
            </a:r>
            <a:r>
              <a:rPr lang="de-DE" sz="3700" dirty="0" err="1"/>
              <a:t>its</a:t>
            </a:r>
            <a:r>
              <a:rPr lang="de-DE" sz="3700" dirty="0"/>
              <a:t> </a:t>
            </a:r>
            <a:r>
              <a:rPr lang="de-DE" sz="3700" dirty="0" err="1"/>
              <a:t>own</a:t>
            </a:r>
            <a:r>
              <a:rPr lang="de-DE" sz="3700" dirty="0"/>
              <a:t> </a:t>
            </a:r>
            <a:r>
              <a:rPr lang="de-DE" sz="3700" dirty="0" err="1"/>
              <a:t>won</a:t>
            </a:r>
            <a:r>
              <a:rPr lang="mr-IN" sz="3700" dirty="0"/>
              <a:t>'</a:t>
            </a:r>
            <a:r>
              <a:rPr lang="de-DE" sz="3700" dirty="0"/>
              <a:t>t </a:t>
            </a:r>
            <a:r>
              <a:rPr lang="de-DE" sz="3700" dirty="0" err="1"/>
              <a:t>help</a:t>
            </a:r>
            <a:r>
              <a:rPr lang="de-DE" sz="3700" dirty="0"/>
              <a:t> </a:t>
            </a:r>
            <a:r>
              <a:rPr lang="de-DE" sz="3700" dirty="0" err="1"/>
              <a:t>you</a:t>
            </a:r>
            <a:r>
              <a:rPr lang="de-DE" sz="3700" dirty="0"/>
              <a:t>.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properly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497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 descr="treamSe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281" y="1397723"/>
            <a:ext cx="894364" cy="36892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 Case</a:t>
            </a:r>
            <a:endParaRPr lang="en-US" dirty="0"/>
          </a:p>
        </p:txBody>
      </p:sp>
      <p:sp>
        <p:nvSpPr>
          <p:cNvPr id="5" name="AutoShape 4"/>
          <p:cNvSpPr>
            <a:spLocks/>
          </p:cNvSpPr>
          <p:nvPr/>
        </p:nvSpPr>
        <p:spPr bwMode="auto">
          <a:xfrm>
            <a:off x="409791" y="1674107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18" y="1730293"/>
            <a:ext cx="307879" cy="29764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30" idx="3"/>
          </p:cNvCxnSpPr>
          <p:nvPr/>
        </p:nvCxnSpPr>
        <p:spPr>
          <a:xfrm flipV="1">
            <a:off x="1423691" y="1697156"/>
            <a:ext cx="994570" cy="2093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2720750" y="1195306"/>
            <a:ext cx="398722" cy="1003700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56965" y="1520370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>
            <a:stCxn id="53" idx="3"/>
            <a:endCxn id="30" idx="3"/>
          </p:cNvCxnSpPr>
          <p:nvPr/>
        </p:nvCxnSpPr>
        <p:spPr>
          <a:xfrm>
            <a:off x="1420870" y="1354861"/>
            <a:ext cx="997391" cy="34229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AutoShape 4"/>
          <p:cNvSpPr>
            <a:spLocks/>
          </p:cNvSpPr>
          <p:nvPr/>
        </p:nvSpPr>
        <p:spPr bwMode="auto">
          <a:xfrm>
            <a:off x="406970" y="1122490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97" y="1178676"/>
            <a:ext cx="307879" cy="297644"/>
          </a:xfrm>
          <a:prstGeom prst="rect">
            <a:avLst/>
          </a:prstGeom>
        </p:spPr>
      </p:pic>
      <p:sp>
        <p:nvSpPr>
          <p:cNvPr id="55" name="AutoShape 4"/>
          <p:cNvSpPr>
            <a:spLocks/>
          </p:cNvSpPr>
          <p:nvPr/>
        </p:nvSpPr>
        <p:spPr bwMode="auto">
          <a:xfrm>
            <a:off x="406970" y="2236971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Truck-3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97" y="2293157"/>
            <a:ext cx="307879" cy="297644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stCxn id="55" idx="3"/>
            <a:endCxn id="25" idx="3"/>
          </p:cNvCxnSpPr>
          <p:nvPr/>
        </p:nvCxnSpPr>
        <p:spPr>
          <a:xfrm>
            <a:off x="1420870" y="2469342"/>
            <a:ext cx="997391" cy="45905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n 20"/>
          <p:cNvSpPr/>
          <p:nvPr/>
        </p:nvSpPr>
        <p:spPr>
          <a:xfrm rot="5400000">
            <a:off x="5311111" y="1714356"/>
            <a:ext cx="398722" cy="1003700"/>
          </a:xfrm>
          <a:prstGeom prst="can">
            <a:avLst/>
          </a:prstGeom>
          <a:solidFill>
            <a:srgbClr val="FF9C2E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47326" y="2051143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endParaRPr lang="de-CH" sz="1100" b="1" dirty="0">
              <a:solidFill>
                <a:schemeClr val="bg1"/>
              </a:solidFill>
            </a:endParaRP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r>
              <a:rPr lang="de-CH" sz="1100" b="1" dirty="0">
                <a:solidFill>
                  <a:schemeClr val="bg1"/>
                </a:solidFill>
              </a:rPr>
              <a:t> </a:t>
            </a:r>
            <a:r>
              <a:rPr lang="de-CH" sz="1100" b="1" dirty="0" err="1">
                <a:solidFill>
                  <a:schemeClr val="bg1"/>
                </a:solidFill>
              </a:rPr>
              <a:t>raw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pic>
        <p:nvPicPr>
          <p:cNvPr id="1026" name="Picture 2" descr="ildergebnis für mqt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762" y="1139888"/>
            <a:ext cx="900830" cy="22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>
            <a:stCxn id="30" idx="1"/>
            <a:endCxn id="41" idx="3"/>
          </p:cNvCxnSpPr>
          <p:nvPr/>
        </p:nvCxnSpPr>
        <p:spPr>
          <a:xfrm>
            <a:off x="3421961" y="1697156"/>
            <a:ext cx="428202" cy="2722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nliches Fot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585" y="1599454"/>
            <a:ext cx="671187" cy="35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ldergebnis für truck clipa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67" y="3915636"/>
            <a:ext cx="676389" cy="3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n 24"/>
          <p:cNvSpPr/>
          <p:nvPr/>
        </p:nvSpPr>
        <p:spPr>
          <a:xfrm rot="5400000">
            <a:off x="2720750" y="2426548"/>
            <a:ext cx="398722" cy="1003700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6965" y="2751612"/>
            <a:ext cx="86212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truck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  <a:r>
              <a:rPr lang="de-CH" sz="1100" b="1" dirty="0" err="1">
                <a:solidFill>
                  <a:schemeClr val="bg1"/>
                </a:solidFill>
              </a:rPr>
              <a:t>nn</a:t>
            </a:r>
            <a:r>
              <a:rPr lang="de-CH" sz="1100" b="1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position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pic>
        <p:nvPicPr>
          <p:cNvPr id="28" name="Picture 2" descr="ildergebnis für mqt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762" y="2371130"/>
            <a:ext cx="900830" cy="22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>
            <a:stCxn id="25" idx="1"/>
            <a:endCxn id="51" idx="3"/>
          </p:cNvCxnSpPr>
          <p:nvPr/>
        </p:nvCxnSpPr>
        <p:spPr>
          <a:xfrm flipV="1">
            <a:off x="3421961" y="2445211"/>
            <a:ext cx="428200" cy="483187"/>
          </a:xfrm>
          <a:prstGeom prst="curvedConnector3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AutoShape 4"/>
          <p:cNvSpPr>
            <a:spLocks/>
          </p:cNvSpPr>
          <p:nvPr/>
        </p:nvSpPr>
        <p:spPr bwMode="auto">
          <a:xfrm>
            <a:off x="409791" y="2788588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Truck-4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18" y="2844774"/>
            <a:ext cx="307879" cy="297644"/>
          </a:xfrm>
          <a:prstGeom prst="rect">
            <a:avLst/>
          </a:prstGeom>
        </p:spPr>
      </p:pic>
      <p:sp>
        <p:nvSpPr>
          <p:cNvPr id="34" name="AutoShape 4"/>
          <p:cNvSpPr>
            <a:spLocks/>
          </p:cNvSpPr>
          <p:nvPr/>
        </p:nvSpPr>
        <p:spPr bwMode="auto">
          <a:xfrm>
            <a:off x="406970" y="3351452"/>
            <a:ext cx="1013900" cy="464742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100" b="1" dirty="0">
                <a:solidFill>
                  <a:srgbClr val="FFFFF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Truck-5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97" y="3407638"/>
            <a:ext cx="307879" cy="297644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32" idx="3"/>
            <a:endCxn id="25" idx="3"/>
          </p:cNvCxnSpPr>
          <p:nvPr/>
        </p:nvCxnSpPr>
        <p:spPr>
          <a:xfrm flipV="1">
            <a:off x="1423691" y="2928398"/>
            <a:ext cx="994570" cy="92561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3"/>
            <a:endCxn id="25" idx="3"/>
          </p:cNvCxnSpPr>
          <p:nvPr/>
        </p:nvCxnSpPr>
        <p:spPr>
          <a:xfrm flipV="1">
            <a:off x="1420870" y="2928398"/>
            <a:ext cx="997391" cy="65542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Multidocument 16"/>
          <p:cNvSpPr/>
          <p:nvPr/>
        </p:nvSpPr>
        <p:spPr>
          <a:xfrm>
            <a:off x="7596353" y="1877987"/>
            <a:ext cx="1184228" cy="674666"/>
          </a:xfrm>
          <a:prstGeom prst="flowChartMultidocument">
            <a:avLst/>
          </a:prstGeom>
          <a:solidFill>
            <a:srgbClr val="00B050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Raw Data Store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5454" y="1063691"/>
            <a:ext cx="856716" cy="267724"/>
          </a:xfrm>
          <a:prstGeom prst="rect">
            <a:avLst/>
          </a:prstGeom>
          <a:ln>
            <a:noFill/>
          </a:ln>
        </p:spPr>
      </p:pic>
      <p:pic>
        <p:nvPicPr>
          <p:cNvPr id="1032" name="Picture 8" descr="mage result for aws s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963" y="1406370"/>
            <a:ext cx="435699" cy="42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an 40"/>
          <p:cNvSpPr/>
          <p:nvPr/>
        </p:nvSpPr>
        <p:spPr>
          <a:xfrm rot="5400000">
            <a:off x="4064474" y="1555719"/>
            <a:ext cx="398722" cy="827345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88866" y="1804805"/>
            <a:ext cx="60329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>
                <a:solidFill>
                  <a:schemeClr val="bg1"/>
                </a:solidFill>
              </a:rPr>
              <a:t>MQTT-1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to</a:t>
            </a:r>
            <a:r>
              <a:rPr lang="de-CH" sz="1100" b="1" dirty="0">
                <a:solidFill>
                  <a:schemeClr val="bg1"/>
                </a:solidFill>
              </a:rPr>
              <a:t> Kafka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48" name="Straight Arrow Connector 47"/>
          <p:cNvCxnSpPr>
            <a:stCxn id="41" idx="1"/>
            <a:endCxn id="21" idx="3"/>
          </p:cNvCxnSpPr>
          <p:nvPr/>
        </p:nvCxnSpPr>
        <p:spPr>
          <a:xfrm>
            <a:off x="4677508" y="1969392"/>
            <a:ext cx="331114" cy="24681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6533868" y="1801902"/>
            <a:ext cx="398722" cy="827345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58260" y="2050988"/>
            <a:ext cx="60329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>
                <a:solidFill>
                  <a:schemeClr val="bg1"/>
                </a:solidFill>
              </a:rPr>
              <a:t>Kafka </a:t>
            </a:r>
            <a:r>
              <a:rPr lang="de-CH" sz="1100" b="1" dirty="0" err="1">
                <a:solidFill>
                  <a:schemeClr val="bg1"/>
                </a:solidFill>
              </a:rPr>
              <a:t>to</a:t>
            </a:r>
            <a:r>
              <a:rPr lang="de-CH" sz="1100" b="1" dirty="0">
                <a:solidFill>
                  <a:schemeClr val="bg1"/>
                </a:solidFill>
              </a:rPr>
              <a:t> </a:t>
            </a:r>
            <a:r>
              <a:rPr lang="de-CH" sz="1100" b="1" dirty="0" err="1">
                <a:solidFill>
                  <a:schemeClr val="bg1"/>
                </a:solidFill>
              </a:rPr>
              <a:t>Raw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stCxn id="21" idx="1"/>
            <a:endCxn id="58" idx="1"/>
          </p:cNvCxnSpPr>
          <p:nvPr/>
        </p:nvCxnSpPr>
        <p:spPr>
          <a:xfrm>
            <a:off x="6012322" y="2216206"/>
            <a:ext cx="345938" cy="40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7" idx="1"/>
            <a:endCxn id="17" idx="1"/>
          </p:cNvCxnSpPr>
          <p:nvPr/>
        </p:nvCxnSpPr>
        <p:spPr>
          <a:xfrm flipV="1">
            <a:off x="7146902" y="2215320"/>
            <a:ext cx="449451" cy="25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564708" y="3651362"/>
            <a:ext cx="2285453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mr-IN" sz="800" dirty="0"/>
              <a:t>{"truckid":"57","driverid":"15","routeid":"1927624662","eventtype":"Normal","latitude":"38.65","longitude":"-90.21","correlationId":"4412891759760421296"}</a:t>
            </a:r>
            <a:endParaRPr lang="en-US" sz="800" dirty="0"/>
          </a:p>
        </p:txBody>
      </p:sp>
      <p:sp>
        <p:nvSpPr>
          <p:cNvPr id="51" name="Can 50"/>
          <p:cNvSpPr/>
          <p:nvPr/>
        </p:nvSpPr>
        <p:spPr>
          <a:xfrm rot="5400000">
            <a:off x="4064472" y="2031538"/>
            <a:ext cx="398722" cy="827345"/>
          </a:xfrm>
          <a:prstGeom prst="can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88864" y="2280624"/>
            <a:ext cx="60329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b="1" dirty="0">
                <a:solidFill>
                  <a:schemeClr val="bg1"/>
                </a:solidFill>
              </a:rPr>
              <a:t>MQTT-2</a:t>
            </a:r>
          </a:p>
          <a:p>
            <a:pPr algn="ctr"/>
            <a:r>
              <a:rPr lang="de-CH" sz="1100" b="1" dirty="0" err="1">
                <a:solidFill>
                  <a:schemeClr val="bg1"/>
                </a:solidFill>
              </a:rPr>
              <a:t>to</a:t>
            </a:r>
            <a:r>
              <a:rPr lang="de-CH" sz="1100" b="1" dirty="0">
                <a:solidFill>
                  <a:schemeClr val="bg1"/>
                </a:solidFill>
              </a:rPr>
              <a:t> Kafka</a:t>
            </a:r>
            <a:endParaRPr lang="en-US" sz="1100" b="1" dirty="0" err="1">
              <a:solidFill>
                <a:schemeClr val="bg1"/>
              </a:solidFill>
            </a:endParaRPr>
          </a:p>
        </p:txBody>
      </p:sp>
      <p:cxnSp>
        <p:nvCxnSpPr>
          <p:cNvPr id="63" name="Straight Arrow Connector 62"/>
          <p:cNvCxnSpPr>
            <a:stCxn id="51" idx="1"/>
            <a:endCxn id="21" idx="3"/>
          </p:cNvCxnSpPr>
          <p:nvPr/>
        </p:nvCxnSpPr>
        <p:spPr>
          <a:xfrm flipV="1">
            <a:off x="4677506" y="2216206"/>
            <a:ext cx="331116" cy="22900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2" descr="treamSe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725" y="1622176"/>
            <a:ext cx="894364" cy="36892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grpSp>
        <p:nvGrpSpPr>
          <p:cNvPr id="64" name="Group 63"/>
          <p:cNvGrpSpPr/>
          <p:nvPr/>
        </p:nvGrpSpPr>
        <p:grpSpPr>
          <a:xfrm>
            <a:off x="460064" y="676937"/>
            <a:ext cx="907712" cy="388570"/>
            <a:chOff x="4677508" y="153029"/>
            <a:chExt cx="907712" cy="388570"/>
          </a:xfrm>
        </p:grpSpPr>
        <p:pic>
          <p:nvPicPr>
            <p:cNvPr id="65" name="Picture 2" descr="treamSet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508" y="153029"/>
              <a:ext cx="894364" cy="36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66" name="TextBox 65"/>
            <p:cNvSpPr txBox="1"/>
            <p:nvPr/>
          </p:nvSpPr>
          <p:spPr>
            <a:xfrm>
              <a:off x="5327136" y="418488"/>
              <a:ext cx="2580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800" b="1" dirty="0">
                  <a:solidFill>
                    <a:schemeClr val="accent5">
                      <a:lumMod val="75000"/>
                    </a:schemeClr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Edge</a:t>
              </a: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2552805" y="1952893"/>
            <a:ext cx="68127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100" b="1" dirty="0">
                <a:latin typeface="Arial" charset="0"/>
                <a:ea typeface="Arial" charset="0"/>
                <a:cs typeface="Arial" charset="0"/>
              </a:rPr>
              <a:t>Port:</a:t>
            </a:r>
            <a:r>
              <a:rPr lang="en-GB" sz="1100" dirty="0">
                <a:latin typeface="Arial" charset="0"/>
                <a:ea typeface="Arial" charset="0"/>
                <a:cs typeface="Arial" charset="0"/>
              </a:rPr>
              <a:t> 1883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542067" y="3180824"/>
            <a:ext cx="68127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100" b="1" dirty="0">
                <a:latin typeface="Arial" charset="0"/>
                <a:ea typeface="Arial" charset="0"/>
                <a:cs typeface="Arial" charset="0"/>
              </a:rPr>
              <a:t>Port</a:t>
            </a:r>
            <a:r>
              <a:rPr lang="en-GB" sz="1100" b="1">
                <a:latin typeface="Arial" charset="0"/>
                <a:ea typeface="Arial" charset="0"/>
                <a:cs typeface="Arial" charset="0"/>
              </a:rPr>
              <a:t>:</a:t>
            </a:r>
            <a:r>
              <a:rPr lang="en-GB" sz="1100">
                <a:latin typeface="Arial" charset="0"/>
                <a:ea typeface="Arial" charset="0"/>
                <a:cs typeface="Arial" charset="0"/>
              </a:rPr>
              <a:t> 1884</a:t>
            </a:r>
            <a:endParaRPr lang="en-GB" sz="11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213231" y="1476320"/>
            <a:ext cx="1113692" cy="1544639"/>
          </a:xfrm>
          <a:prstGeom prst="rect">
            <a:avLst/>
          </a:prstGeom>
          <a:solidFill>
            <a:schemeClr val="bg1">
              <a:alpha val="5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094772"/>
      </p:ext>
    </p:extLst>
  </p:cSld>
  <p:clrMapOvr>
    <a:masterClrMapping/>
  </p:clrMapOvr>
</p:sld>
</file>

<file path=ppt/theme/theme1.xml><?xml version="1.0" encoding="utf-8"?>
<a:theme xmlns:a="http://schemas.openxmlformats.org/drawingml/2006/main" name="TVD_PPT_Template_16zu9_DE">
  <a:themeElements>
    <a:clrScheme name="Trivadis">
      <a:dk1>
        <a:srgbClr val="636466"/>
      </a:dk1>
      <a:lt1>
        <a:srgbClr val="FFFFFF"/>
      </a:lt1>
      <a:dk2>
        <a:srgbClr val="9D9D9D"/>
      </a:dk2>
      <a:lt2>
        <a:srgbClr val="E4E4E4"/>
      </a:lt2>
      <a:accent1>
        <a:srgbClr val="C2C2C2"/>
      </a:accent1>
      <a:accent2>
        <a:srgbClr val="ED1C2E"/>
      </a:accent2>
      <a:accent3>
        <a:srgbClr val="FFCC29"/>
      </a:accent3>
      <a:accent4>
        <a:srgbClr val="A1BE24"/>
      </a:accent4>
      <a:accent5>
        <a:srgbClr val="3991BD"/>
      </a:accent5>
      <a:accent6>
        <a:srgbClr val="5B3292"/>
      </a:accent6>
      <a:hlink>
        <a:srgbClr val="3991BD"/>
      </a:hlink>
      <a:folHlink>
        <a:srgbClr val="A8A8A8"/>
      </a:folHlink>
    </a:clrScheme>
    <a:fontScheme name="Trivadi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2"/>
          </a:solidFill>
        </a:ln>
      </a:spPr>
      <a:bodyPr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5E011D2B-B57A-5441-8804-526182EB748F}" vid="{5D8DD01D-D463-614B-8EC0-77678B1C1A0C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3E03BD88464FD44EBFDF5226D4636C49004DD8C34362363044B6CF38E866EC5C1D" ma:contentTypeVersion="4" ma:contentTypeDescription="" ma:contentTypeScope="" ma:versionID="a28ead60c7cc052ea3ccb972873efad4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5f3a282abe5b16420b678c772791c062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ValidTo" minOccurs="0"/>
                <xsd:element ref="ns1:Responsible" minOccurs="0"/>
                <xsd:element ref="ns1:Security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description="" ma:format="DateOnly" ma:indexed="true" ma:internalName="ValidTo" ma:readOnly="false">
      <xsd:simpleType>
        <xsd:restriction base="dms:DateTime"/>
      </xsd:simpleType>
    </xsd:element>
    <xsd:element name="Responsible" ma:index="2" nillable="true" ma:displayName="Responsible" ma:description="" ma:indexed="true" ma:list="UserInfo" ma:internalName="Responsib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nillable="true" ma:displayName="Security Level" ma:default="internal" ma:description="" ma:format="RadioButtons" ma:indexed="true" ma:internalName="SecurityLevel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http://schemas.microsoft.com/sharepoint/v3">
      <UserInfo>
        <DisplayName>Konrad Häfeli</DisplayName>
        <AccountId>66</AccountId>
        <AccountType/>
      </UserInfo>
    </Responsible>
    <SecurityLevel xmlns="http://schemas.microsoft.com/sharepoint/v3">internal</SecurityLevel>
    <ValidTo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AB413BD-3E0D-47C2-ADB2-7A55EFD20A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9CC95B-1863-4AB0-AA21-8C746B4890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7B61C64-2BA7-4FC3-A886-543C178DB3EA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TVD_DE_16zu9_2016_v1.1</Template>
  <TotalTime>4184</TotalTime>
  <Words>2747</Words>
  <Application>Microsoft Macintosh PowerPoint</Application>
  <PresentationFormat>On-screen Show (16:9)</PresentationFormat>
  <Paragraphs>677</Paragraphs>
  <Slides>81</Slides>
  <Notes>3</Notes>
  <HiddenSlides>6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3" baseType="lpstr">
      <vt:lpstr>ＭＳ Ｐゴシック</vt:lpstr>
      <vt:lpstr>Arial</vt:lpstr>
      <vt:lpstr>Arial Bold</vt:lpstr>
      <vt:lpstr>Arial Italic</vt:lpstr>
      <vt:lpstr>Arial Rounded MT Bold</vt:lpstr>
      <vt:lpstr>Calibri</vt:lpstr>
      <vt:lpstr>Courier New</vt:lpstr>
      <vt:lpstr>Gill Sans</vt:lpstr>
      <vt:lpstr>Helvetica Neue</vt:lpstr>
      <vt:lpstr>Lucida Grande</vt:lpstr>
      <vt:lpstr>Segoe UI</vt:lpstr>
      <vt:lpstr>TVD_PPT_Template_16zu9_DE</vt:lpstr>
      <vt:lpstr>Workshop II: Streaming Ingestion</vt:lpstr>
      <vt:lpstr>PowerPoint Presentation</vt:lpstr>
      <vt:lpstr>1st try</vt:lpstr>
      <vt:lpstr>PowerPoint Presentation</vt:lpstr>
      <vt:lpstr>StreamSets Data Collector</vt:lpstr>
      <vt:lpstr>StreamSets Origins</vt:lpstr>
      <vt:lpstr>StreamSets Processors</vt:lpstr>
      <vt:lpstr>StreamSets Destinations</vt:lpstr>
      <vt:lpstr>Demo Case</vt:lpstr>
      <vt:lpstr>Demo: Dataflow for MQTT to Kafka</vt:lpstr>
      <vt:lpstr>Demo: MQTT Source</vt:lpstr>
      <vt:lpstr>Demo: Kafka Sink</vt:lpstr>
      <vt:lpstr>Demo: Dataflow for MQTT to Kafka</vt:lpstr>
      <vt:lpstr>Demo: Masking fields</vt:lpstr>
      <vt:lpstr>Demo: Sending Message to Kafka in Avro</vt:lpstr>
      <vt:lpstr>StreamSets Dataflow Performance Manager</vt:lpstr>
      <vt:lpstr>2nd try – using Shell Executor</vt:lpstr>
      <vt:lpstr>3rd try – using Custom Docker Executor</vt:lpstr>
      <vt:lpstr>4th try – using Kafka with Docker Executor</vt:lpstr>
      <vt:lpstr>PowerPoint Presentation</vt:lpstr>
      <vt:lpstr>Apache Kafka History</vt:lpstr>
      <vt:lpstr>Apache Kafka – A Streaming Platform</vt:lpstr>
      <vt:lpstr>Strong Ordering Guarantees</vt:lpstr>
      <vt:lpstr>Durable and Highly Available Messaging</vt:lpstr>
      <vt:lpstr>Durable and Highly Available Messaging (II)</vt:lpstr>
      <vt:lpstr>Hold Data for Long-Term – Data Retention</vt:lpstr>
      <vt:lpstr>Keep Topics in Compacted Form</vt:lpstr>
      <vt:lpstr>How to get a Kafka environment</vt:lpstr>
      <vt:lpstr>PowerPoint Presentation</vt:lpstr>
      <vt:lpstr>AWS Compute – What is available</vt:lpstr>
      <vt:lpstr>PowerPoint Presentation</vt:lpstr>
      <vt:lpstr>AWS Batch Introduction</vt:lpstr>
      <vt:lpstr>AWS Batch Introduction</vt:lpstr>
      <vt:lpstr>AWS Batch Concepts</vt:lpstr>
      <vt:lpstr>Job Definitions</vt:lpstr>
      <vt:lpstr>Jobs</vt:lpstr>
      <vt:lpstr>Job Queues</vt:lpstr>
      <vt:lpstr>Compute Environments</vt:lpstr>
      <vt:lpstr>Scheduler</vt:lpstr>
      <vt:lpstr>Job States</vt:lpstr>
      <vt:lpstr>Job Retries</vt:lpstr>
      <vt:lpstr>Array Jobs</vt:lpstr>
      <vt:lpstr>PowerPoint Presentation</vt:lpstr>
      <vt:lpstr>Demo – 1st step</vt:lpstr>
      <vt:lpstr>Build and Deploy the image</vt:lpstr>
      <vt:lpstr>Build and Deploy the image</vt:lpstr>
      <vt:lpstr>Create a AWS Batch Environment – Job Definition</vt:lpstr>
      <vt:lpstr>Create a AWS Batch Environment – Job Definition</vt:lpstr>
      <vt:lpstr>Create a AWS Batch Environment – Computing Environment</vt:lpstr>
      <vt:lpstr>Create a AWS Batch Environment – Computing Environment</vt:lpstr>
      <vt:lpstr>Create a AWS Batch Environment – Job Queue </vt:lpstr>
      <vt:lpstr>Create a AWS Batch Environment – Job Queue </vt:lpstr>
      <vt:lpstr>Run the job – AWS Console</vt:lpstr>
      <vt:lpstr>Run the job – from CLI</vt:lpstr>
      <vt:lpstr>Run the job – Python API</vt:lpstr>
      <vt:lpstr>Typical AWS Batch Job Architecture</vt:lpstr>
      <vt:lpstr>Common AWS Batch Configurations</vt:lpstr>
      <vt:lpstr>AWS Batch – Use Cases</vt:lpstr>
      <vt:lpstr>PowerPoint Presentation</vt:lpstr>
      <vt:lpstr>PowerPoint Presentation</vt:lpstr>
      <vt:lpstr>PowerPoint Presentation</vt:lpstr>
      <vt:lpstr>AWS Batch CLI</vt:lpstr>
      <vt:lpstr>PowerPoint Presentation</vt:lpstr>
      <vt:lpstr>AWS Lambda Introduction</vt:lpstr>
      <vt:lpstr>Working with AWS Lambda </vt:lpstr>
      <vt:lpstr>Common Use Cases</vt:lpstr>
      <vt:lpstr>Building Blocks of AWS Lambda</vt:lpstr>
      <vt:lpstr>PowerPoint Presentation</vt:lpstr>
      <vt:lpstr>Demo – 2nd step</vt:lpstr>
      <vt:lpstr>Lambda Implementation</vt:lpstr>
      <vt:lpstr>Lambda Implementation – Using Python</vt:lpstr>
      <vt:lpstr>Lambda Implementation – Configure test event</vt:lpstr>
      <vt:lpstr>PowerPoint Presentation</vt:lpstr>
      <vt:lpstr>AWS Step Functions</vt:lpstr>
      <vt:lpstr>AWS Step Functions - Concepts</vt:lpstr>
      <vt:lpstr>PowerPoint Presentation</vt:lpstr>
      <vt:lpstr>Demo – 3rd step</vt:lpstr>
      <vt:lpstr>AWS Batch Job Poller</vt:lpstr>
      <vt:lpstr>PowerPoint Presentation</vt:lpstr>
      <vt:lpstr>Idea for implementing search with Lambda, Step Functions and AWS Batch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Überschrift</dc:title>
  <dc:creator>Björn Bröhl</dc:creator>
  <cp:lastModifiedBy>Guido Schmutz</cp:lastModifiedBy>
  <cp:revision>383</cp:revision>
  <cp:lastPrinted>2017-12-11T22:47:28Z</cp:lastPrinted>
  <dcterms:created xsi:type="dcterms:W3CDTF">2017-10-30T14:31:32Z</dcterms:created>
  <dcterms:modified xsi:type="dcterms:W3CDTF">2018-03-01T12:29:38Z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0x0101003E03BD88464FD44EBFDF5226D4636C49004DD8C34362363044B6CF38E866EC5C1D</vt:lpwstr>
  </property>
  <property fmtid="{D5CDD505-2E9C-101B-9397-08002B2CF9AE}" pid="3" name="BDSDiscipline">
    <vt:lpwstr>18;#INFR-GEN|d4674c11-04c6-4cec-93ba-85f2ca2bbe19</vt:lpwstr>
  </property>
  <property fmtid="{D5CDD505-2E9C-101B-9397-08002B2CF9AE}" pid="4" name="Spearheadtopic">
    <vt:lpwstr/>
  </property>
</Properties>
</file>